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56" r:id="rId5"/>
    <p:sldId id="257" r:id="rId6"/>
    <p:sldId id="260" r:id="rId7"/>
    <p:sldId id="258" r:id="rId8"/>
    <p:sldId id="261" r:id="rId9"/>
    <p:sldId id="262" r:id="rId10"/>
    <p:sldId id="290" r:id="rId11"/>
    <p:sldId id="288" r:id="rId12"/>
    <p:sldId id="291" r:id="rId13"/>
    <p:sldId id="311" r:id="rId14"/>
    <p:sldId id="293" r:id="rId15"/>
    <p:sldId id="295" r:id="rId16"/>
    <p:sldId id="292" r:id="rId17"/>
    <p:sldId id="308" r:id="rId18"/>
    <p:sldId id="294" r:id="rId19"/>
    <p:sldId id="312" r:id="rId20"/>
    <p:sldId id="296" r:id="rId21"/>
    <p:sldId id="297" r:id="rId22"/>
    <p:sldId id="298" r:id="rId23"/>
    <p:sldId id="299" r:id="rId24"/>
    <p:sldId id="309" r:id="rId25"/>
    <p:sldId id="300" r:id="rId26"/>
    <p:sldId id="310" r:id="rId27"/>
    <p:sldId id="301" r:id="rId28"/>
    <p:sldId id="302" r:id="rId29"/>
    <p:sldId id="307" r:id="rId30"/>
    <p:sldId id="303" r:id="rId31"/>
    <p:sldId id="313" r:id="rId32"/>
    <p:sldId id="305" r:id="rId33"/>
    <p:sldId id="306" r:id="rId34"/>
    <p:sldId id="269" r:id="rId35"/>
    <p:sldId id="31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5" d="100"/>
          <a:sy n="75" d="100"/>
        </p:scale>
        <p:origin x="327" y="705"/>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5/19/2023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5/19/2023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425700" y="1479550"/>
            <a:ext cx="7413244" cy="2159762"/>
          </a:xfrm>
        </p:spPr>
        <p:txBody>
          <a:bodyPr/>
          <a:lstStyle/>
          <a:p>
            <a:r>
              <a:rPr lang="en-US" dirty="0"/>
              <a:t>BANK LOAN CASE STUDY</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488438" y="3715258"/>
            <a:ext cx="7077456" cy="868680"/>
          </a:xfrm>
        </p:spPr>
        <p:txBody>
          <a:bodyPr>
            <a:normAutofit/>
          </a:bodyPr>
          <a:lstStyle/>
          <a:p>
            <a:pPr marL="0" indent="0">
              <a:buNone/>
            </a:pPr>
            <a:r>
              <a:rPr lang="en-US" sz="2000" dirty="0"/>
              <a:t>Vivek Panchal</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C559E-98AF-A7FD-BA9A-427A822386F1}"/>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pic>
        <p:nvPicPr>
          <p:cNvPr id="1026" name="Picture 2">
            <a:extLst>
              <a:ext uri="{FF2B5EF4-FFF2-40B4-BE49-F238E27FC236}">
                <a16:creationId xmlns:a16="http://schemas.microsoft.com/office/drawing/2014/main" id="{C0973883-47D9-E769-4CDA-BBACF2EE6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636588"/>
            <a:ext cx="4638675"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89C34F-1CDB-CAFB-AB8A-87747E7BA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575" y="636587"/>
            <a:ext cx="469582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50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1B0201-886E-13D9-3BF9-190F00EBD435}"/>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pic>
        <p:nvPicPr>
          <p:cNvPr id="4098" name="Picture 2">
            <a:extLst>
              <a:ext uri="{FF2B5EF4-FFF2-40B4-BE49-F238E27FC236}">
                <a16:creationId xmlns:a16="http://schemas.microsoft.com/office/drawing/2014/main" id="{86CF01DA-400C-9D9D-4749-546DCF217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41" y="695884"/>
            <a:ext cx="5099050" cy="36897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971E30D-6ACD-53DD-4344-E362A566F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905" y="695884"/>
            <a:ext cx="5173354" cy="374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85EFA5-844E-8343-6DF9-E0C4DC365D6F}"/>
              </a:ext>
            </a:extLst>
          </p:cNvPr>
          <p:cNvSpPr txBox="1"/>
          <p:nvPr/>
        </p:nvSpPr>
        <p:spPr>
          <a:xfrm>
            <a:off x="1428750" y="4718050"/>
            <a:ext cx="8280400" cy="646331"/>
          </a:xfrm>
          <a:prstGeom prst="rect">
            <a:avLst/>
          </a:prstGeom>
          <a:noFill/>
        </p:spPr>
        <p:txBody>
          <a:bodyPr wrap="square" rtlCol="0">
            <a:spAutoFit/>
          </a:bodyPr>
          <a:lstStyle/>
          <a:p>
            <a:r>
              <a:rPr lang="en-US" dirty="0">
                <a:solidFill>
                  <a:schemeClr val="bg1"/>
                </a:solidFill>
              </a:rPr>
              <a:t>Own houses defaults similar to people without houses, but own car defaults less.</a:t>
            </a:r>
            <a:endParaRPr lang="en-IN" dirty="0">
              <a:solidFill>
                <a:schemeClr val="bg1"/>
              </a:solidFill>
            </a:endParaRPr>
          </a:p>
        </p:txBody>
      </p:sp>
    </p:spTree>
    <p:extLst>
      <p:ext uri="{BB962C8B-B14F-4D97-AF65-F5344CB8AC3E}">
        <p14:creationId xmlns:p14="http://schemas.microsoft.com/office/powerpoint/2010/main" val="44010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4A1955-6A95-F88D-59CB-A79BE6CC8F10}"/>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pic>
        <p:nvPicPr>
          <p:cNvPr id="6146" name="Picture 2">
            <a:extLst>
              <a:ext uri="{FF2B5EF4-FFF2-40B4-BE49-F238E27FC236}">
                <a16:creationId xmlns:a16="http://schemas.microsoft.com/office/drawing/2014/main" id="{6CDD5596-9C66-B9FF-A91B-03ACBAC3B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887" y="313827"/>
            <a:ext cx="5486801" cy="475066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1186DE42-C692-D56E-22CC-7E29D6EBA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92" y="313827"/>
            <a:ext cx="5375523" cy="47506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F1ECFF-6007-1D64-7D9D-A91DA281B8C5}"/>
              </a:ext>
            </a:extLst>
          </p:cNvPr>
          <p:cNvSpPr txBox="1"/>
          <p:nvPr/>
        </p:nvSpPr>
        <p:spPr>
          <a:xfrm>
            <a:off x="3811362" y="5431064"/>
            <a:ext cx="4845050" cy="400110"/>
          </a:xfrm>
          <a:prstGeom prst="rect">
            <a:avLst/>
          </a:prstGeom>
          <a:noFill/>
        </p:spPr>
        <p:txBody>
          <a:bodyPr wrap="square" rtlCol="0">
            <a:spAutoFit/>
          </a:bodyPr>
          <a:lstStyle/>
          <a:p>
            <a:r>
              <a:rPr lang="en-US" sz="2000" dirty="0">
                <a:solidFill>
                  <a:schemeClr val="bg1"/>
                </a:solidFill>
              </a:rPr>
              <a:t>Married people defaults less.</a:t>
            </a:r>
            <a:endParaRPr lang="en-IN" sz="2000" dirty="0">
              <a:solidFill>
                <a:schemeClr val="bg1"/>
              </a:solidFill>
            </a:endParaRPr>
          </a:p>
        </p:txBody>
      </p:sp>
    </p:spTree>
    <p:extLst>
      <p:ext uri="{BB962C8B-B14F-4D97-AF65-F5344CB8AC3E}">
        <p14:creationId xmlns:p14="http://schemas.microsoft.com/office/powerpoint/2010/main" val="1037036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316926-BF97-F270-7F39-4A8738B84A24}"/>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3074" name="Picture 2">
            <a:extLst>
              <a:ext uri="{FF2B5EF4-FFF2-40B4-BE49-F238E27FC236}">
                <a16:creationId xmlns:a16="http://schemas.microsoft.com/office/drawing/2014/main" id="{B66C930E-58F9-EDC4-FF15-BF6F11701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27728"/>
            <a:ext cx="8001000" cy="66025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F4A528-578E-4BBC-458A-1DEC527AF670}"/>
              </a:ext>
            </a:extLst>
          </p:cNvPr>
          <p:cNvSpPr txBox="1"/>
          <p:nvPr/>
        </p:nvSpPr>
        <p:spPr>
          <a:xfrm>
            <a:off x="233362" y="514350"/>
            <a:ext cx="3714750" cy="954107"/>
          </a:xfrm>
          <a:prstGeom prst="rect">
            <a:avLst/>
          </a:prstGeom>
          <a:noFill/>
        </p:spPr>
        <p:txBody>
          <a:bodyPr wrap="square" rtlCol="0">
            <a:spAutoFit/>
          </a:bodyPr>
          <a:lstStyle/>
          <a:p>
            <a:r>
              <a:rPr lang="en-US" sz="2800" dirty="0">
                <a:solidFill>
                  <a:schemeClr val="bg1"/>
                </a:solidFill>
              </a:rPr>
              <a:t>Univariate analysis Count Plot</a:t>
            </a:r>
            <a:endParaRPr lang="en-IN" sz="2800" dirty="0">
              <a:solidFill>
                <a:schemeClr val="bg1"/>
              </a:solidFill>
            </a:endParaRPr>
          </a:p>
        </p:txBody>
      </p:sp>
    </p:spTree>
    <p:extLst>
      <p:ext uri="{BB962C8B-B14F-4D97-AF65-F5344CB8AC3E}">
        <p14:creationId xmlns:p14="http://schemas.microsoft.com/office/powerpoint/2010/main" val="1975548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E58FFF-E628-E606-8D05-43E01A189C95}"/>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4" name="TextBox 3">
            <a:extLst>
              <a:ext uri="{FF2B5EF4-FFF2-40B4-BE49-F238E27FC236}">
                <a16:creationId xmlns:a16="http://schemas.microsoft.com/office/drawing/2014/main" id="{5B1966B4-F90C-1027-439B-B3FAC871B3F6}"/>
              </a:ext>
            </a:extLst>
          </p:cNvPr>
          <p:cNvSpPr txBox="1"/>
          <p:nvPr/>
        </p:nvSpPr>
        <p:spPr>
          <a:xfrm>
            <a:off x="415131" y="977900"/>
            <a:ext cx="11160919"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AMT_INCOME_RANGE : * The people having 100000-200000 are </a:t>
            </a:r>
            <a:r>
              <a:rPr lang="en-US" dirty="0" err="1">
                <a:solidFill>
                  <a:schemeClr val="bg1"/>
                </a:solidFill>
              </a:rPr>
              <a:t>havign</a:t>
            </a:r>
            <a:r>
              <a:rPr lang="en-US" dirty="0">
                <a:solidFill>
                  <a:schemeClr val="bg1"/>
                </a:solidFill>
              </a:rPr>
              <a:t> higher number of loan and also having higher in defaulter * The income segment having &gt;500000 are having less defaulter.</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AMT_CREDIT_RANGE: * The people having &lt;100000 loan are less defaulter. * income having more than &gt;100000 are almost equal % of loan defaulter</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NAME_INCOME_TYPE: * Student pensioner and business have higher percentage of loan repayment. * Working, State servant and Commercial associates have higher default percentage. * Maternity category is significantly higher problem in repayment.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NAME_CONTRACT_TYPE * For contract type ‘cash loans’ is having higher number of credits than ‘Revolving loans’ contract type. * From the above graphs we can see that the Revolving loans are small amount compared to Cash loans but the % of non payment for the revolving loans are comparatively high.</a:t>
            </a:r>
            <a:endParaRPr lang="en-IN" dirty="0">
              <a:solidFill>
                <a:schemeClr val="bg1"/>
              </a:solidFill>
            </a:endParaRPr>
          </a:p>
        </p:txBody>
      </p:sp>
    </p:spTree>
    <p:extLst>
      <p:ext uri="{BB962C8B-B14F-4D97-AF65-F5344CB8AC3E}">
        <p14:creationId xmlns:p14="http://schemas.microsoft.com/office/powerpoint/2010/main" val="172336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0760-140E-AD2E-4102-A4BE55F87AB5}"/>
              </a:ext>
            </a:extLst>
          </p:cNvPr>
          <p:cNvSpPr>
            <a:spLocks noGrp="1"/>
          </p:cNvSpPr>
          <p:nvPr>
            <p:ph type="title"/>
          </p:nvPr>
        </p:nvSpPr>
        <p:spPr>
          <a:xfrm>
            <a:off x="320675" y="311864"/>
            <a:ext cx="5680075" cy="535531"/>
          </a:xfrm>
        </p:spPr>
        <p:txBody>
          <a:bodyPr/>
          <a:lstStyle/>
          <a:p>
            <a:r>
              <a:rPr lang="en-US" dirty="0"/>
              <a:t>Univariate analysis of continuous variables</a:t>
            </a:r>
            <a:endParaRPr lang="en-IN" dirty="0"/>
          </a:p>
        </p:txBody>
      </p:sp>
      <p:sp>
        <p:nvSpPr>
          <p:cNvPr id="3" name="Slide Number Placeholder 2">
            <a:extLst>
              <a:ext uri="{FF2B5EF4-FFF2-40B4-BE49-F238E27FC236}">
                <a16:creationId xmlns:a16="http://schemas.microsoft.com/office/drawing/2014/main" id="{38D8E932-5108-8BF5-EB04-06787324520B}"/>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pic>
        <p:nvPicPr>
          <p:cNvPr id="5122" name="Picture 2">
            <a:extLst>
              <a:ext uri="{FF2B5EF4-FFF2-40B4-BE49-F238E27FC236}">
                <a16:creationId xmlns:a16="http://schemas.microsoft.com/office/drawing/2014/main" id="{2FBBFAB6-2140-64C0-96EF-3EA61B8A5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050" y="149225"/>
            <a:ext cx="6191250" cy="6559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4E2B8E-F70A-5C42-5ADF-CA46B68DDBE4}"/>
              </a:ext>
            </a:extLst>
          </p:cNvPr>
          <p:cNvSpPr txBox="1"/>
          <p:nvPr/>
        </p:nvSpPr>
        <p:spPr>
          <a:xfrm>
            <a:off x="444500" y="1422400"/>
            <a:ext cx="5105400" cy="5632311"/>
          </a:xfrm>
          <a:prstGeom prst="rect">
            <a:avLst/>
          </a:prstGeom>
          <a:noFill/>
        </p:spPr>
        <p:txBody>
          <a:bodyPr wrap="square" rtlCol="0">
            <a:spAutoFit/>
          </a:bodyPr>
          <a:lstStyle/>
          <a:p>
            <a:pPr marL="285750" indent="-285750" algn="l">
              <a:buFont typeface="Arial" panose="020B0604020202020204" pitchFamily="34" charset="0"/>
              <a:buChar char="•"/>
            </a:pPr>
            <a:r>
              <a:rPr lang="en-US" b="0" i="0" dirty="0" err="1">
                <a:solidFill>
                  <a:schemeClr val="bg1"/>
                </a:solidFill>
                <a:effectLst/>
                <a:latin typeface="Helvetica Neue"/>
              </a:rPr>
              <a:t>Day_Birth</a:t>
            </a:r>
            <a:r>
              <a:rPr lang="en-US" b="0" i="0" dirty="0">
                <a:solidFill>
                  <a:schemeClr val="bg1"/>
                </a:solidFill>
                <a:effectLst/>
                <a:latin typeface="Helvetica Neue"/>
              </a:rPr>
              <a:t>: The people having higher age are having higher probability of repayment.</a:t>
            </a:r>
          </a:p>
          <a:p>
            <a:pPr marL="285750" indent="-285750" algn="l">
              <a:buFont typeface="Arial" panose="020B0604020202020204" pitchFamily="34" charset="0"/>
              <a:buChar char="•"/>
            </a:pPr>
            <a:r>
              <a:rPr lang="en-US" b="0" i="0" dirty="0">
                <a:solidFill>
                  <a:schemeClr val="bg1"/>
                </a:solidFill>
                <a:effectLst/>
                <a:latin typeface="Helvetica Neue"/>
              </a:rPr>
              <a:t>Some outliers are observed in In 'AMT_ANNUITY','AMT_GOODS_PRICE','DAYS_EMPLOYED', DAYS_LAST_PHONE_CHANGE in the dataset.</a:t>
            </a:r>
          </a:p>
          <a:p>
            <a:pPr marL="285750" indent="-285750" algn="l">
              <a:buFont typeface="Arial" panose="020B0604020202020204" pitchFamily="34" charset="0"/>
              <a:buChar char="•"/>
            </a:pPr>
            <a:r>
              <a:rPr lang="en-US" b="0" i="0" dirty="0">
                <a:solidFill>
                  <a:schemeClr val="bg1"/>
                </a:solidFill>
                <a:effectLst/>
                <a:latin typeface="Helvetica Neue"/>
              </a:rPr>
              <a:t>Less outlier observed in </a:t>
            </a:r>
            <a:r>
              <a:rPr lang="en-US" b="0" i="0" dirty="0" err="1">
                <a:solidFill>
                  <a:schemeClr val="bg1"/>
                </a:solidFill>
                <a:effectLst/>
                <a:latin typeface="Helvetica Neue"/>
              </a:rPr>
              <a:t>Days_Birth</a:t>
            </a:r>
            <a:r>
              <a:rPr lang="en-US" b="0" i="0" dirty="0">
                <a:solidFill>
                  <a:schemeClr val="bg1"/>
                </a:solidFill>
                <a:effectLst/>
                <a:latin typeface="Helvetica Neue"/>
              </a:rPr>
              <a:t> and DAYS_ID_PUBLISH</a:t>
            </a:r>
          </a:p>
          <a:p>
            <a:pPr marL="285750" indent="-285750" algn="l">
              <a:buFont typeface="Arial" panose="020B0604020202020204" pitchFamily="34" charset="0"/>
              <a:buChar char="•"/>
            </a:pPr>
            <a:r>
              <a:rPr lang="en-US" b="0" i="0" dirty="0">
                <a:solidFill>
                  <a:schemeClr val="bg1"/>
                </a:solidFill>
                <a:effectLst/>
                <a:latin typeface="Helvetica Neue"/>
              </a:rPr>
              <a:t>1st quartile is smaller than third quartile in In 'AMT_ANNUITY','AMT_GOODS_PRICE', DAYS_LAST_PHONE_CHANGE.</a:t>
            </a:r>
          </a:p>
          <a:p>
            <a:pPr marL="285750" indent="-285750" algn="l">
              <a:buFont typeface="Arial" panose="020B0604020202020204" pitchFamily="34" charset="0"/>
              <a:buChar char="•"/>
            </a:pPr>
            <a:r>
              <a:rPr lang="en-US" b="0" i="0" dirty="0">
                <a:solidFill>
                  <a:schemeClr val="bg1"/>
                </a:solidFill>
                <a:effectLst/>
                <a:latin typeface="Helvetica Neue"/>
              </a:rPr>
              <a:t>In DAYS_ID_PUBLISH: people changing ID in recent days are relatively prone to be default.</a:t>
            </a:r>
          </a:p>
          <a:p>
            <a:pPr marL="285750" indent="-285750" algn="l">
              <a:buFont typeface="Arial" panose="020B0604020202020204" pitchFamily="34" charset="0"/>
              <a:buChar char="•"/>
            </a:pPr>
            <a:r>
              <a:rPr lang="en-US" b="0" i="0" dirty="0">
                <a:solidFill>
                  <a:schemeClr val="bg1"/>
                </a:solidFill>
                <a:effectLst/>
                <a:latin typeface="Helvetica Neue"/>
              </a:rPr>
              <a:t>There is single high value data point as outlier present in DAYS_EMPLOYED. Removal this point will drastically impact the box plot for further analysis.</a:t>
            </a:r>
          </a:p>
          <a:p>
            <a:endParaRPr lang="en-IN" dirty="0">
              <a:solidFill>
                <a:schemeClr val="bg1"/>
              </a:solidFill>
            </a:endParaRPr>
          </a:p>
        </p:txBody>
      </p:sp>
    </p:spTree>
    <p:extLst>
      <p:ext uri="{BB962C8B-B14F-4D97-AF65-F5344CB8AC3E}">
        <p14:creationId xmlns:p14="http://schemas.microsoft.com/office/powerpoint/2010/main" val="425012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4191FE-D5EF-155E-E527-06743682DE4D}"/>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pic>
        <p:nvPicPr>
          <p:cNvPr id="2050" name="Picture 2">
            <a:extLst>
              <a:ext uri="{FF2B5EF4-FFF2-40B4-BE49-F238E27FC236}">
                <a16:creationId xmlns:a16="http://schemas.microsoft.com/office/drawing/2014/main" id="{8CA0BEBC-CE69-C097-61F0-40F52AE7C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76854"/>
            <a:ext cx="5607050" cy="5679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7C70B22-270A-0A82-6430-A509EDD5B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363" y="76854"/>
            <a:ext cx="5607050" cy="56793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42DCE7-8401-A5DC-7F05-DA9F34B076DA}"/>
              </a:ext>
            </a:extLst>
          </p:cNvPr>
          <p:cNvSpPr txBox="1"/>
          <p:nvPr/>
        </p:nvSpPr>
        <p:spPr>
          <a:xfrm>
            <a:off x="850900" y="6033869"/>
            <a:ext cx="10102850" cy="646331"/>
          </a:xfrm>
          <a:prstGeom prst="rect">
            <a:avLst/>
          </a:prstGeom>
          <a:noFill/>
        </p:spPr>
        <p:txBody>
          <a:bodyPr wrap="square" rtlCol="0">
            <a:spAutoFit/>
          </a:bodyPr>
          <a:lstStyle/>
          <a:p>
            <a:r>
              <a:rPr lang="en-US" dirty="0">
                <a:solidFill>
                  <a:schemeClr val="bg1"/>
                </a:solidFill>
              </a:rPr>
              <a:t>Strong correlation between AMT_CREDIT and AMT_GOODS_PRICE. Defaulters are less where amount is less than 150000.</a:t>
            </a:r>
            <a:endParaRPr lang="en-IN" dirty="0">
              <a:solidFill>
                <a:schemeClr val="bg1"/>
              </a:solidFill>
            </a:endParaRPr>
          </a:p>
        </p:txBody>
      </p:sp>
    </p:spTree>
    <p:extLst>
      <p:ext uri="{BB962C8B-B14F-4D97-AF65-F5344CB8AC3E}">
        <p14:creationId xmlns:p14="http://schemas.microsoft.com/office/powerpoint/2010/main" val="27736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77FF-C9F5-C609-6871-9E314871A93C}"/>
              </a:ext>
            </a:extLst>
          </p:cNvPr>
          <p:cNvSpPr>
            <a:spLocks noGrp="1"/>
          </p:cNvSpPr>
          <p:nvPr>
            <p:ph type="title"/>
          </p:nvPr>
        </p:nvSpPr>
        <p:spPr>
          <a:xfrm>
            <a:off x="444500" y="542925"/>
            <a:ext cx="4998357" cy="978729"/>
          </a:xfrm>
        </p:spPr>
        <p:txBody>
          <a:bodyPr/>
          <a:lstStyle/>
          <a:p>
            <a:r>
              <a:rPr lang="en-IN" b="1" i="0" dirty="0">
                <a:effectLst/>
                <a:latin typeface="Helvetica Neue"/>
              </a:rPr>
              <a:t>Bivariate analysis for numerical variables (0)</a:t>
            </a:r>
            <a:endParaRPr lang="en-IN" dirty="0"/>
          </a:p>
        </p:txBody>
      </p:sp>
      <p:sp>
        <p:nvSpPr>
          <p:cNvPr id="3" name="Slide Number Placeholder 2">
            <a:extLst>
              <a:ext uri="{FF2B5EF4-FFF2-40B4-BE49-F238E27FC236}">
                <a16:creationId xmlns:a16="http://schemas.microsoft.com/office/drawing/2014/main" id="{9065AB0F-8A95-2DE6-E643-41CED11096C9}"/>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pic>
        <p:nvPicPr>
          <p:cNvPr id="7170" name="Picture 2">
            <a:extLst>
              <a:ext uri="{FF2B5EF4-FFF2-40B4-BE49-F238E27FC236}">
                <a16:creationId xmlns:a16="http://schemas.microsoft.com/office/drawing/2014/main" id="{BD641632-9E90-1F42-A807-81ACF0FF5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739" y="285750"/>
            <a:ext cx="6721261" cy="6445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6558E3-D6CB-99D8-6C85-0F15DE4FF429}"/>
              </a:ext>
            </a:extLst>
          </p:cNvPr>
          <p:cNvSpPr txBox="1"/>
          <p:nvPr/>
        </p:nvSpPr>
        <p:spPr>
          <a:xfrm>
            <a:off x="527050" y="1720840"/>
            <a:ext cx="3797300" cy="4708981"/>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Helvetica Neue"/>
              </a:rPr>
              <a:t>Family status of 'civil marriage', 'marriage' and 'separated' of Academic degree education are having higher number of credits than others.</a:t>
            </a:r>
          </a:p>
          <a:p>
            <a:pPr algn="l"/>
            <a:endParaRPr lang="en-US" sz="2000" b="0" i="0" dirty="0">
              <a:solidFill>
                <a:schemeClr val="bg1"/>
              </a:solidFill>
              <a:effectLst/>
              <a:latin typeface="Helvetica Neue"/>
            </a:endParaRPr>
          </a:p>
          <a:p>
            <a:pPr marL="342900" indent="-342900" algn="l">
              <a:buFont typeface="Arial" panose="020B0604020202020204" pitchFamily="34" charset="0"/>
              <a:buChar char="•"/>
            </a:pPr>
            <a:r>
              <a:rPr lang="en-US" sz="2000" b="0" i="0" dirty="0">
                <a:solidFill>
                  <a:schemeClr val="bg1"/>
                </a:solidFill>
                <a:effectLst/>
                <a:latin typeface="Helvetica Neue"/>
              </a:rPr>
              <a:t>Also, higher education of family status of 'marriage', 'single' and 'civil marriage' are having more outliers. Civil marriage for Academic degree is having most of the credits in the third quartile.</a:t>
            </a:r>
          </a:p>
          <a:p>
            <a:endParaRPr lang="en-IN" sz="2000" dirty="0">
              <a:solidFill>
                <a:schemeClr val="bg1"/>
              </a:solidFill>
            </a:endParaRPr>
          </a:p>
        </p:txBody>
      </p:sp>
    </p:spTree>
    <p:extLst>
      <p:ext uri="{BB962C8B-B14F-4D97-AF65-F5344CB8AC3E}">
        <p14:creationId xmlns:p14="http://schemas.microsoft.com/office/powerpoint/2010/main" val="1124715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BC02F5-F772-F2A5-8DD9-5E549936391B}"/>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4" name="TextBox 3">
            <a:extLst>
              <a:ext uri="{FF2B5EF4-FFF2-40B4-BE49-F238E27FC236}">
                <a16:creationId xmlns:a16="http://schemas.microsoft.com/office/drawing/2014/main" id="{DF678104-CB1E-69DC-14A6-BE7CABFBED1A}"/>
              </a:ext>
            </a:extLst>
          </p:cNvPr>
          <p:cNvSpPr txBox="1"/>
          <p:nvPr/>
        </p:nvSpPr>
        <p:spPr>
          <a:xfrm>
            <a:off x="444500" y="1708150"/>
            <a:ext cx="3771900" cy="3416320"/>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chemeClr val="bg1"/>
                </a:solidFill>
                <a:effectLst/>
                <a:latin typeface="Helvetica Neue"/>
              </a:rPr>
              <a:t>In Education type 'Higher education' the income amount is mostly equal with family status. It does contain many outliers.</a:t>
            </a:r>
          </a:p>
          <a:p>
            <a:pPr marL="285750" indent="-285750" algn="l">
              <a:buFont typeface="Arial" panose="020B0604020202020204" pitchFamily="34" charset="0"/>
              <a:buChar char="•"/>
            </a:pPr>
            <a:r>
              <a:rPr lang="en-US" b="0" i="0" dirty="0">
                <a:solidFill>
                  <a:schemeClr val="bg1"/>
                </a:solidFill>
                <a:effectLst/>
                <a:latin typeface="Helvetica Neue"/>
              </a:rPr>
              <a:t>Less outlier are having for Academic degree but there income amount is little higher that Higher education.</a:t>
            </a:r>
          </a:p>
          <a:p>
            <a:pPr marL="285750" indent="-285750" algn="l">
              <a:buFont typeface="Arial" panose="020B0604020202020204" pitchFamily="34" charset="0"/>
              <a:buChar char="•"/>
            </a:pPr>
            <a:r>
              <a:rPr lang="en-US" b="0" i="0" dirty="0">
                <a:solidFill>
                  <a:schemeClr val="bg1"/>
                </a:solidFill>
                <a:effectLst/>
                <a:latin typeface="Helvetica Neue"/>
              </a:rPr>
              <a:t>Lower secondary of civil marriage family status are have less income amount than others.</a:t>
            </a:r>
          </a:p>
          <a:p>
            <a:endParaRPr lang="en-IN" dirty="0">
              <a:solidFill>
                <a:schemeClr val="bg1"/>
              </a:solidFill>
            </a:endParaRPr>
          </a:p>
        </p:txBody>
      </p:sp>
      <p:pic>
        <p:nvPicPr>
          <p:cNvPr id="8196" name="Picture 4">
            <a:extLst>
              <a:ext uri="{FF2B5EF4-FFF2-40B4-BE49-F238E27FC236}">
                <a16:creationId xmlns:a16="http://schemas.microsoft.com/office/drawing/2014/main" id="{C95A2768-411D-AD99-69BF-B9F59B2A4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314" y="116787"/>
            <a:ext cx="7641091" cy="6624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4272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C437-2653-B616-0637-93473D101709}"/>
              </a:ext>
            </a:extLst>
          </p:cNvPr>
          <p:cNvSpPr>
            <a:spLocks noGrp="1"/>
          </p:cNvSpPr>
          <p:nvPr>
            <p:ph type="title"/>
          </p:nvPr>
        </p:nvSpPr>
        <p:spPr>
          <a:xfrm>
            <a:off x="444500" y="542925"/>
            <a:ext cx="4581834" cy="978729"/>
          </a:xfrm>
        </p:spPr>
        <p:txBody>
          <a:bodyPr/>
          <a:lstStyle/>
          <a:p>
            <a:r>
              <a:rPr lang="en-IN" b="1" i="0" dirty="0">
                <a:effectLst/>
                <a:latin typeface="Helvetica Neue"/>
              </a:rPr>
              <a:t>Bivariate analysis for numerical variables (1)</a:t>
            </a:r>
            <a:endParaRPr lang="en-IN" dirty="0"/>
          </a:p>
        </p:txBody>
      </p:sp>
      <p:sp>
        <p:nvSpPr>
          <p:cNvPr id="3" name="Slide Number Placeholder 2">
            <a:extLst>
              <a:ext uri="{FF2B5EF4-FFF2-40B4-BE49-F238E27FC236}">
                <a16:creationId xmlns:a16="http://schemas.microsoft.com/office/drawing/2014/main" id="{371B8146-A7BC-B789-E4B1-BD73C45267B8}"/>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pic>
        <p:nvPicPr>
          <p:cNvPr id="9218" name="Picture 2">
            <a:extLst>
              <a:ext uri="{FF2B5EF4-FFF2-40B4-BE49-F238E27FC236}">
                <a16:creationId xmlns:a16="http://schemas.microsoft.com/office/drawing/2014/main" id="{D427D9E0-3DE0-E79E-4576-7F209AF81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334" y="177800"/>
            <a:ext cx="6873566" cy="6591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1100AA-DD16-0146-CE3C-8B8442A06700}"/>
              </a:ext>
            </a:extLst>
          </p:cNvPr>
          <p:cNvSpPr txBox="1"/>
          <p:nvPr/>
        </p:nvSpPr>
        <p:spPr>
          <a:xfrm>
            <a:off x="444500" y="1886779"/>
            <a:ext cx="3829050" cy="3970318"/>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chemeClr val="bg1"/>
                </a:solidFill>
                <a:effectLst/>
                <a:latin typeface="Helvetica Neue"/>
              </a:rPr>
              <a:t>Observations are Quite similar with Target 0</a:t>
            </a:r>
          </a:p>
          <a:p>
            <a:pPr marL="285750" indent="-285750" algn="l">
              <a:buFont typeface="Arial" panose="020B0604020202020204" pitchFamily="34" charset="0"/>
              <a:buChar char="•"/>
            </a:pPr>
            <a:r>
              <a:rPr lang="en-US" b="0" i="0" dirty="0">
                <a:solidFill>
                  <a:schemeClr val="bg1"/>
                </a:solidFill>
                <a:effectLst/>
                <a:latin typeface="Helvetica Neue"/>
              </a:rPr>
              <a:t>Family status of 'civil marriage', 'marriage' and 'separated' of Academic degree education are having higher number of credits than others.</a:t>
            </a:r>
          </a:p>
          <a:p>
            <a:pPr marL="285750" indent="-285750" algn="l">
              <a:buFont typeface="Arial" panose="020B0604020202020204" pitchFamily="34" charset="0"/>
              <a:buChar char="•"/>
            </a:pPr>
            <a:r>
              <a:rPr lang="en-US" b="0" i="0" dirty="0">
                <a:solidFill>
                  <a:schemeClr val="bg1"/>
                </a:solidFill>
                <a:effectLst/>
                <a:latin typeface="Helvetica Neue"/>
              </a:rPr>
              <a:t>Most of the outliers are from Education type 'Higher education' and 'Secondary'.</a:t>
            </a:r>
          </a:p>
          <a:p>
            <a:pPr marL="285750" indent="-285750" algn="l">
              <a:buFont typeface="Arial" panose="020B0604020202020204" pitchFamily="34" charset="0"/>
              <a:buChar char="•"/>
            </a:pPr>
            <a:r>
              <a:rPr lang="en-US" b="0" i="0" dirty="0">
                <a:solidFill>
                  <a:schemeClr val="bg1"/>
                </a:solidFill>
                <a:effectLst/>
                <a:latin typeface="Helvetica Neue"/>
              </a:rPr>
              <a:t>Civil marriage for Academic degree is having most of the credits in the third quartile.</a:t>
            </a:r>
          </a:p>
          <a:p>
            <a:endParaRPr lang="en-IN" dirty="0">
              <a:solidFill>
                <a:schemeClr val="bg1"/>
              </a:solidFill>
            </a:endParaRPr>
          </a:p>
        </p:txBody>
      </p:sp>
    </p:spTree>
    <p:extLst>
      <p:ext uri="{BB962C8B-B14F-4D97-AF65-F5344CB8AC3E}">
        <p14:creationId xmlns:p14="http://schemas.microsoft.com/office/powerpoint/2010/main" val="187238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715990" y="1249135"/>
            <a:ext cx="7781544" cy="859055"/>
          </a:xfrm>
        </p:spPr>
        <p:txBody>
          <a:bodyPr/>
          <a:lstStyle/>
          <a:p>
            <a:r>
              <a:rPr lang="en-US" dirty="0"/>
              <a:t>Description</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715990" y="2701109"/>
            <a:ext cx="6803136" cy="365760"/>
          </a:xfrm>
        </p:spPr>
        <p:txBody>
          <a:bodyPr>
            <a:noAutofit/>
          </a:bodyPr>
          <a:lstStyle/>
          <a:p>
            <a:pPr algn="l"/>
            <a:r>
              <a:rPr lang="en-US" sz="2200" b="0" i="0" dirty="0">
                <a:solidFill>
                  <a:schemeClr val="bg1"/>
                </a:solidFill>
                <a:effectLst/>
                <a:latin typeface="Manrope"/>
              </a:rPr>
              <a:t>This case study aims to give you an idea of applying EDA in a real business scenario. In this case study, apart from applying the techniques that you have learnt in the EDA module, you will also develop a basic understanding of risk analytics in banking and financial services and understand how data is used to minimize the risk of losing money while lending to customers.</a:t>
            </a:r>
          </a:p>
          <a:p>
            <a:endParaRPr lang="en-US" sz="22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BDDE70-180B-8B21-0F8F-D5DCC1E84F54}"/>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pic>
        <p:nvPicPr>
          <p:cNvPr id="10242" name="Picture 2">
            <a:extLst>
              <a:ext uri="{FF2B5EF4-FFF2-40B4-BE49-F238E27FC236}">
                <a16:creationId xmlns:a16="http://schemas.microsoft.com/office/drawing/2014/main" id="{13ADE6F3-913C-5BE7-F55E-EAD8B7D98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697" y="365125"/>
            <a:ext cx="6604516" cy="6315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C90389-F00C-268C-D957-A1090731F56F}"/>
              </a:ext>
            </a:extLst>
          </p:cNvPr>
          <p:cNvSpPr txBox="1"/>
          <p:nvPr/>
        </p:nvSpPr>
        <p:spPr>
          <a:xfrm>
            <a:off x="514350" y="1587500"/>
            <a:ext cx="4044950" cy="3416320"/>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chemeClr val="bg1"/>
                </a:solidFill>
                <a:effectLst/>
                <a:latin typeface="Helvetica Neue"/>
              </a:rPr>
              <a:t>There is also have some similarity with Target0,</a:t>
            </a:r>
          </a:p>
          <a:p>
            <a:pPr marL="285750" indent="-285750" algn="l">
              <a:buFont typeface="Arial" panose="020B0604020202020204" pitchFamily="34" charset="0"/>
              <a:buChar char="•"/>
            </a:pPr>
            <a:r>
              <a:rPr lang="en-US" b="0" i="0" dirty="0">
                <a:solidFill>
                  <a:schemeClr val="bg1"/>
                </a:solidFill>
                <a:effectLst/>
                <a:latin typeface="Helvetica Neue"/>
              </a:rPr>
              <a:t>Education type 'Higher education' the income amount is mostly equal with family status.</a:t>
            </a:r>
          </a:p>
          <a:p>
            <a:pPr marL="285750" indent="-285750" algn="l">
              <a:buFont typeface="Arial" panose="020B0604020202020204" pitchFamily="34" charset="0"/>
              <a:buChar char="•"/>
            </a:pPr>
            <a:r>
              <a:rPr lang="en-US" b="0" i="0" dirty="0">
                <a:solidFill>
                  <a:schemeClr val="bg1"/>
                </a:solidFill>
                <a:effectLst/>
                <a:latin typeface="Helvetica Neue"/>
              </a:rPr>
              <a:t>Less outlier are having for Academic degree but there income amount is little higher that Higher education.</a:t>
            </a:r>
          </a:p>
          <a:p>
            <a:pPr marL="285750" indent="-285750" algn="l">
              <a:buFont typeface="Arial" panose="020B0604020202020204" pitchFamily="34" charset="0"/>
              <a:buChar char="•"/>
            </a:pPr>
            <a:r>
              <a:rPr lang="en-US" b="0" i="0" dirty="0">
                <a:solidFill>
                  <a:schemeClr val="bg1"/>
                </a:solidFill>
                <a:effectLst/>
                <a:latin typeface="Helvetica Neue"/>
              </a:rPr>
              <a:t>Lower secondary are have less income amount than others.</a:t>
            </a:r>
          </a:p>
          <a:p>
            <a:endParaRPr lang="en-IN" dirty="0">
              <a:solidFill>
                <a:schemeClr val="bg1"/>
              </a:solidFill>
            </a:endParaRPr>
          </a:p>
        </p:txBody>
      </p:sp>
    </p:spTree>
    <p:extLst>
      <p:ext uri="{BB962C8B-B14F-4D97-AF65-F5344CB8AC3E}">
        <p14:creationId xmlns:p14="http://schemas.microsoft.com/office/powerpoint/2010/main" val="826042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88E833-8EBD-4BA0-7115-0FB3076A95C4}"/>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pic>
        <p:nvPicPr>
          <p:cNvPr id="19458" name="Picture 2">
            <a:extLst>
              <a:ext uri="{FF2B5EF4-FFF2-40B4-BE49-F238E27FC236}">
                <a16:creationId xmlns:a16="http://schemas.microsoft.com/office/drawing/2014/main" id="{BD307DF8-FE46-C713-5628-3ADB886BD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228" y="0"/>
            <a:ext cx="900974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82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DF09-1049-EF76-C0C7-525A28387EAB}"/>
              </a:ext>
            </a:extLst>
          </p:cNvPr>
          <p:cNvSpPr>
            <a:spLocks noGrp="1"/>
          </p:cNvSpPr>
          <p:nvPr>
            <p:ph type="title"/>
          </p:nvPr>
        </p:nvSpPr>
        <p:spPr/>
        <p:txBody>
          <a:bodyPr/>
          <a:lstStyle/>
          <a:p>
            <a:r>
              <a:rPr lang="en-US" dirty="0"/>
              <a:t>Top 10 correlated variables: target 0 </a:t>
            </a:r>
            <a:endParaRPr lang="en-IN" dirty="0"/>
          </a:p>
        </p:txBody>
      </p:sp>
      <p:sp>
        <p:nvSpPr>
          <p:cNvPr id="3" name="Slide Number Placeholder 2">
            <a:extLst>
              <a:ext uri="{FF2B5EF4-FFF2-40B4-BE49-F238E27FC236}">
                <a16:creationId xmlns:a16="http://schemas.microsoft.com/office/drawing/2014/main" id="{AD886BDC-1F7F-E354-A5EB-DA0137478ED5}"/>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pic>
        <p:nvPicPr>
          <p:cNvPr id="5" name="Picture 4">
            <a:extLst>
              <a:ext uri="{FF2B5EF4-FFF2-40B4-BE49-F238E27FC236}">
                <a16:creationId xmlns:a16="http://schemas.microsoft.com/office/drawing/2014/main" id="{0DD94D24-6186-69CF-0FEA-F104CD43816B}"/>
              </a:ext>
            </a:extLst>
          </p:cNvPr>
          <p:cNvPicPr>
            <a:picLocks noChangeAspect="1"/>
          </p:cNvPicPr>
          <p:nvPr/>
        </p:nvPicPr>
        <p:blipFill>
          <a:blip r:embed="rId2"/>
          <a:stretch>
            <a:fillRect/>
          </a:stretch>
        </p:blipFill>
        <p:spPr>
          <a:xfrm>
            <a:off x="1390239" y="1302005"/>
            <a:ext cx="9411521" cy="4789520"/>
          </a:xfrm>
          <a:prstGeom prst="rect">
            <a:avLst/>
          </a:prstGeom>
        </p:spPr>
      </p:pic>
    </p:spTree>
    <p:extLst>
      <p:ext uri="{BB962C8B-B14F-4D97-AF65-F5344CB8AC3E}">
        <p14:creationId xmlns:p14="http://schemas.microsoft.com/office/powerpoint/2010/main" val="1373881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643BAC-F927-EAEE-201C-80360CCD01A2}"/>
              </a:ext>
            </a:extLst>
          </p:cNvPr>
          <p:cNvSpPr>
            <a:spLocks noGrp="1"/>
          </p:cNvSpPr>
          <p:nvPr>
            <p:ph type="sldNum" sz="quarter" idx="12"/>
          </p:nvPr>
        </p:nvSpPr>
        <p:spPr/>
        <p:txBody>
          <a:bodyPr/>
          <a:lstStyle/>
          <a:p>
            <a:fld id="{C263D6C4-4840-40CC-AC84-17E24B3B7BDE}" type="slidenum">
              <a:rPr lang="en-US" noProof="0" smtClean="0"/>
              <a:pPr/>
              <a:t>23</a:t>
            </a:fld>
            <a:endParaRPr lang="en-US" noProof="0" dirty="0"/>
          </a:p>
        </p:txBody>
      </p:sp>
      <p:pic>
        <p:nvPicPr>
          <p:cNvPr id="20482" name="Picture 2">
            <a:extLst>
              <a:ext uri="{FF2B5EF4-FFF2-40B4-BE49-F238E27FC236}">
                <a16:creationId xmlns:a16="http://schemas.microsoft.com/office/drawing/2014/main" id="{0E8AA950-F63F-62FB-E58D-76A0E5723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862" y="0"/>
            <a:ext cx="7983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61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32F1-DCF1-8C05-C5FE-CA588389B35B}"/>
              </a:ext>
            </a:extLst>
          </p:cNvPr>
          <p:cNvSpPr>
            <a:spLocks noGrp="1"/>
          </p:cNvSpPr>
          <p:nvPr>
            <p:ph type="title"/>
          </p:nvPr>
        </p:nvSpPr>
        <p:spPr>
          <a:xfrm>
            <a:off x="444500" y="302668"/>
            <a:ext cx="11214100" cy="535531"/>
          </a:xfrm>
        </p:spPr>
        <p:txBody>
          <a:bodyPr/>
          <a:lstStyle/>
          <a:p>
            <a:r>
              <a:rPr lang="en-US" dirty="0"/>
              <a:t>Top 10 correlated variables: target 1</a:t>
            </a:r>
            <a:endParaRPr lang="en-IN" dirty="0"/>
          </a:p>
        </p:txBody>
      </p:sp>
      <p:sp>
        <p:nvSpPr>
          <p:cNvPr id="3" name="Slide Number Placeholder 2">
            <a:extLst>
              <a:ext uri="{FF2B5EF4-FFF2-40B4-BE49-F238E27FC236}">
                <a16:creationId xmlns:a16="http://schemas.microsoft.com/office/drawing/2014/main" id="{447080A1-F033-6398-B62F-AEEE15BA5794}"/>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pic>
        <p:nvPicPr>
          <p:cNvPr id="5" name="Picture 4">
            <a:extLst>
              <a:ext uri="{FF2B5EF4-FFF2-40B4-BE49-F238E27FC236}">
                <a16:creationId xmlns:a16="http://schemas.microsoft.com/office/drawing/2014/main" id="{4C5AA78D-F93C-EC12-91DB-EED6F28185A4}"/>
              </a:ext>
            </a:extLst>
          </p:cNvPr>
          <p:cNvPicPr>
            <a:picLocks noChangeAspect="1"/>
          </p:cNvPicPr>
          <p:nvPr/>
        </p:nvPicPr>
        <p:blipFill>
          <a:blip r:embed="rId2"/>
          <a:stretch>
            <a:fillRect/>
          </a:stretch>
        </p:blipFill>
        <p:spPr>
          <a:xfrm>
            <a:off x="1676400" y="962444"/>
            <a:ext cx="8375274" cy="4457484"/>
          </a:xfrm>
          <a:prstGeom prst="rect">
            <a:avLst/>
          </a:prstGeom>
        </p:spPr>
      </p:pic>
      <p:sp>
        <p:nvSpPr>
          <p:cNvPr id="6" name="TextBox 5">
            <a:extLst>
              <a:ext uri="{FF2B5EF4-FFF2-40B4-BE49-F238E27FC236}">
                <a16:creationId xmlns:a16="http://schemas.microsoft.com/office/drawing/2014/main" id="{1D106D88-19CE-2921-A8CE-6BB2240996CF}"/>
              </a:ext>
            </a:extLst>
          </p:cNvPr>
          <p:cNvSpPr txBox="1"/>
          <p:nvPr/>
        </p:nvSpPr>
        <p:spPr>
          <a:xfrm>
            <a:off x="533400" y="5657671"/>
            <a:ext cx="10718800" cy="1200329"/>
          </a:xfrm>
          <a:prstGeom prst="rect">
            <a:avLst/>
          </a:prstGeom>
          <a:noFill/>
        </p:spPr>
        <p:txBody>
          <a:bodyPr wrap="square" rtlCol="0">
            <a:spAutoFit/>
          </a:bodyPr>
          <a:lstStyle/>
          <a:p>
            <a:r>
              <a:rPr lang="en-US" b="0" i="0" dirty="0">
                <a:solidFill>
                  <a:schemeClr val="bg1"/>
                </a:solidFill>
                <a:effectLst/>
                <a:latin typeface="Helvetica Neue"/>
              </a:rPr>
              <a:t>        From the above correlation analysis it is </a:t>
            </a:r>
            <a:r>
              <a:rPr lang="en-US" b="0" i="0" dirty="0" err="1">
                <a:solidFill>
                  <a:schemeClr val="bg1"/>
                </a:solidFill>
                <a:effectLst/>
                <a:latin typeface="Helvetica Neue"/>
              </a:rPr>
              <a:t>infered</a:t>
            </a:r>
            <a:r>
              <a:rPr lang="en-US" b="0" i="0" dirty="0">
                <a:solidFill>
                  <a:schemeClr val="bg1"/>
                </a:solidFill>
                <a:effectLst/>
                <a:latin typeface="Helvetica Neue"/>
              </a:rPr>
              <a:t> that the highest </a:t>
            </a:r>
            <a:r>
              <a:rPr lang="en-US" b="0" i="0" dirty="0" err="1">
                <a:solidFill>
                  <a:schemeClr val="bg1"/>
                </a:solidFill>
                <a:effectLst/>
                <a:latin typeface="Helvetica Neue"/>
              </a:rPr>
              <a:t>corelation</a:t>
            </a:r>
            <a:r>
              <a:rPr lang="en-US" b="0" i="0" dirty="0">
                <a:solidFill>
                  <a:schemeClr val="bg1"/>
                </a:solidFill>
                <a:effectLst/>
                <a:latin typeface="Helvetica Neue"/>
              </a:rPr>
              <a:t> (~0.989) is between (OBS_60_CNT_SOCIAL_CIRCLE with OBS_30_CNT_SOCIAL_CIRCLE) and (AMT_GOODS_PRICE with AMT_CREDIT) which is same for both the data set.</a:t>
            </a:r>
          </a:p>
          <a:p>
            <a:endParaRPr lang="en-IN" dirty="0">
              <a:solidFill>
                <a:schemeClr val="bg1"/>
              </a:solidFill>
            </a:endParaRPr>
          </a:p>
        </p:txBody>
      </p:sp>
    </p:spTree>
    <p:extLst>
      <p:ext uri="{BB962C8B-B14F-4D97-AF65-F5344CB8AC3E}">
        <p14:creationId xmlns:p14="http://schemas.microsoft.com/office/powerpoint/2010/main" val="3663921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7ABE-A95A-5986-C342-2D3244946C7E}"/>
              </a:ext>
            </a:extLst>
          </p:cNvPr>
          <p:cNvSpPr>
            <a:spLocks noGrp="1"/>
          </p:cNvSpPr>
          <p:nvPr>
            <p:ph type="title"/>
          </p:nvPr>
        </p:nvSpPr>
        <p:spPr/>
        <p:txBody>
          <a:bodyPr/>
          <a:lstStyle/>
          <a:p>
            <a:r>
              <a:rPr lang="en-US" dirty="0"/>
              <a:t>Analyzing Previous Application data with current data</a:t>
            </a:r>
            <a:endParaRPr lang="en-IN" dirty="0"/>
          </a:p>
        </p:txBody>
      </p:sp>
      <p:sp>
        <p:nvSpPr>
          <p:cNvPr id="3" name="Slide Number Placeholder 2">
            <a:extLst>
              <a:ext uri="{FF2B5EF4-FFF2-40B4-BE49-F238E27FC236}">
                <a16:creationId xmlns:a16="http://schemas.microsoft.com/office/drawing/2014/main" id="{14569CF8-C465-FFE9-E5D7-598D5972D1DD}"/>
              </a:ext>
            </a:extLst>
          </p:cNvPr>
          <p:cNvSpPr>
            <a:spLocks noGrp="1"/>
          </p:cNvSpPr>
          <p:nvPr>
            <p:ph type="sldNum" sz="quarter" idx="12"/>
          </p:nvPr>
        </p:nvSpPr>
        <p:spPr/>
        <p:txBody>
          <a:bodyPr/>
          <a:lstStyle/>
          <a:p>
            <a:fld id="{C263D6C4-4840-40CC-AC84-17E24B3B7BDE}" type="slidenum">
              <a:rPr lang="en-US" noProof="0" smtClean="0"/>
              <a:pPr/>
              <a:t>25</a:t>
            </a:fld>
            <a:endParaRPr lang="en-US" noProof="0" dirty="0"/>
          </a:p>
        </p:txBody>
      </p:sp>
      <p:pic>
        <p:nvPicPr>
          <p:cNvPr id="11266" name="Picture 2">
            <a:extLst>
              <a:ext uri="{FF2B5EF4-FFF2-40B4-BE49-F238E27FC236}">
                <a16:creationId xmlns:a16="http://schemas.microsoft.com/office/drawing/2014/main" id="{AA441F8C-8009-2A09-08B2-5648FD6FA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468" y="2278698"/>
            <a:ext cx="8987064" cy="4218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BA8683-3255-C94E-B178-95B78F7A1335}"/>
              </a:ext>
            </a:extLst>
          </p:cNvPr>
          <p:cNvSpPr txBox="1"/>
          <p:nvPr/>
        </p:nvSpPr>
        <p:spPr>
          <a:xfrm>
            <a:off x="444500" y="1533277"/>
            <a:ext cx="10259786" cy="400110"/>
          </a:xfrm>
          <a:prstGeom prst="rect">
            <a:avLst/>
          </a:prstGeom>
          <a:noFill/>
        </p:spPr>
        <p:txBody>
          <a:bodyPr wrap="square" rtlCol="0">
            <a:spAutoFit/>
          </a:bodyPr>
          <a:lstStyle/>
          <a:p>
            <a:r>
              <a:rPr lang="en-US" sz="2000" dirty="0">
                <a:solidFill>
                  <a:schemeClr val="bg1"/>
                </a:solidFill>
              </a:rPr>
              <a:t>Graphical representation of columns having % null values</a:t>
            </a:r>
            <a:endParaRPr lang="en-IN" sz="2000" dirty="0">
              <a:solidFill>
                <a:schemeClr val="bg1"/>
              </a:solidFill>
            </a:endParaRPr>
          </a:p>
        </p:txBody>
      </p:sp>
    </p:spTree>
    <p:extLst>
      <p:ext uri="{BB962C8B-B14F-4D97-AF65-F5344CB8AC3E}">
        <p14:creationId xmlns:p14="http://schemas.microsoft.com/office/powerpoint/2010/main" val="791074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B04D-C949-2CBD-0AB7-0B31E0B45DF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A1C6543-CCE5-B565-7447-D11A034D8758}"/>
              </a:ext>
            </a:extLst>
          </p:cNvPr>
          <p:cNvSpPr>
            <a:spLocks noGrp="1"/>
          </p:cNvSpPr>
          <p:nvPr>
            <p:ph type="sldNum" sz="quarter" idx="12"/>
          </p:nvPr>
        </p:nvSpPr>
        <p:spPr/>
        <p:txBody>
          <a:bodyPr/>
          <a:lstStyle/>
          <a:p>
            <a:fld id="{C263D6C4-4840-40CC-AC84-17E24B3B7BDE}" type="slidenum">
              <a:rPr lang="en-US" noProof="0" smtClean="0"/>
              <a:pPr/>
              <a:t>26</a:t>
            </a:fld>
            <a:endParaRPr lang="en-US" noProof="0" dirty="0"/>
          </a:p>
        </p:txBody>
      </p:sp>
      <p:pic>
        <p:nvPicPr>
          <p:cNvPr id="5" name="Picture 4">
            <a:extLst>
              <a:ext uri="{FF2B5EF4-FFF2-40B4-BE49-F238E27FC236}">
                <a16:creationId xmlns:a16="http://schemas.microsoft.com/office/drawing/2014/main" id="{C2D71BCB-7DC1-C641-2FF1-CBB65B47E4BC}"/>
              </a:ext>
            </a:extLst>
          </p:cNvPr>
          <p:cNvPicPr>
            <a:picLocks noChangeAspect="1"/>
          </p:cNvPicPr>
          <p:nvPr/>
        </p:nvPicPr>
        <p:blipFill>
          <a:blip r:embed="rId2"/>
          <a:stretch>
            <a:fillRect/>
          </a:stretch>
        </p:blipFill>
        <p:spPr>
          <a:xfrm>
            <a:off x="719125" y="2169886"/>
            <a:ext cx="10664850" cy="4211637"/>
          </a:xfrm>
          <a:prstGeom prst="rect">
            <a:avLst/>
          </a:prstGeom>
        </p:spPr>
      </p:pic>
      <p:sp>
        <p:nvSpPr>
          <p:cNvPr id="6" name="TextBox 5">
            <a:extLst>
              <a:ext uri="{FF2B5EF4-FFF2-40B4-BE49-F238E27FC236}">
                <a16:creationId xmlns:a16="http://schemas.microsoft.com/office/drawing/2014/main" id="{6328A0AF-FB62-65A6-4333-9ED58228CFE6}"/>
              </a:ext>
            </a:extLst>
          </p:cNvPr>
          <p:cNvSpPr txBox="1"/>
          <p:nvPr/>
        </p:nvSpPr>
        <p:spPr>
          <a:xfrm>
            <a:off x="576943" y="1380671"/>
            <a:ext cx="8439150" cy="369332"/>
          </a:xfrm>
          <a:prstGeom prst="rect">
            <a:avLst/>
          </a:prstGeom>
          <a:noFill/>
        </p:spPr>
        <p:txBody>
          <a:bodyPr wrap="square" rtlCol="0">
            <a:spAutoFit/>
          </a:bodyPr>
          <a:lstStyle/>
          <a:p>
            <a:r>
              <a:rPr lang="en-US" dirty="0">
                <a:solidFill>
                  <a:schemeClr val="bg1"/>
                </a:solidFill>
              </a:rPr>
              <a:t>Dropping columns having 50% or more missing data.</a:t>
            </a:r>
            <a:endParaRPr lang="en-IN" dirty="0">
              <a:solidFill>
                <a:schemeClr val="bg1"/>
              </a:solidFill>
            </a:endParaRPr>
          </a:p>
        </p:txBody>
      </p:sp>
    </p:spTree>
    <p:extLst>
      <p:ext uri="{BB962C8B-B14F-4D97-AF65-F5344CB8AC3E}">
        <p14:creationId xmlns:p14="http://schemas.microsoft.com/office/powerpoint/2010/main" val="134134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CB654-F3A1-9C1A-B1D5-9C562339FC0B}"/>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pic>
        <p:nvPicPr>
          <p:cNvPr id="12290" name="Picture 2">
            <a:extLst>
              <a:ext uri="{FF2B5EF4-FFF2-40B4-BE49-F238E27FC236}">
                <a16:creationId xmlns:a16="http://schemas.microsoft.com/office/drawing/2014/main" id="{EB96E654-0701-9ACB-3B37-93ABB9BCB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489609" y="-1611029"/>
            <a:ext cx="5088956" cy="8943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379F29-781C-1C38-8C8C-B244ED78716E}"/>
              </a:ext>
            </a:extLst>
          </p:cNvPr>
          <p:cNvSpPr txBox="1"/>
          <p:nvPr/>
        </p:nvSpPr>
        <p:spPr>
          <a:xfrm>
            <a:off x="850900" y="5657671"/>
            <a:ext cx="10083800" cy="1200329"/>
          </a:xfrm>
          <a:prstGeom prst="rect">
            <a:avLst/>
          </a:prstGeom>
          <a:noFill/>
        </p:spPr>
        <p:txBody>
          <a:bodyPr wrap="square" rtlCol="0">
            <a:spAutoFit/>
          </a:bodyPr>
          <a:lstStyle/>
          <a:p>
            <a:pPr algn="l"/>
            <a:r>
              <a:rPr lang="en-US" b="0" i="0" dirty="0">
                <a:solidFill>
                  <a:schemeClr val="bg1"/>
                </a:solidFill>
                <a:effectLst/>
                <a:latin typeface="Helvetica Neue"/>
              </a:rPr>
              <a:t>       Most rejection of loans came from purpose 'repairs'. For education purposes we have equal number of approves and rejection Paying other loans and buying a new car is having significant higher rejection than approves.</a:t>
            </a:r>
          </a:p>
          <a:p>
            <a:endParaRPr lang="en-IN" dirty="0">
              <a:solidFill>
                <a:schemeClr val="bg1"/>
              </a:solidFill>
            </a:endParaRPr>
          </a:p>
        </p:txBody>
      </p:sp>
    </p:spTree>
    <p:extLst>
      <p:ext uri="{BB962C8B-B14F-4D97-AF65-F5344CB8AC3E}">
        <p14:creationId xmlns:p14="http://schemas.microsoft.com/office/powerpoint/2010/main" val="889120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55A1C5-DDDE-1A6E-7D41-427AE801C9F7}"/>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pic>
        <p:nvPicPr>
          <p:cNvPr id="3076" name="Picture 4">
            <a:extLst>
              <a:ext uri="{FF2B5EF4-FFF2-40B4-BE49-F238E27FC236}">
                <a16:creationId xmlns:a16="http://schemas.microsoft.com/office/drawing/2014/main" id="{43082DEB-DE82-2D03-A288-2A27DDCD2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2550"/>
            <a:ext cx="5937250" cy="61508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27B7442-4184-FF12-50C4-7F38B8CA7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82550"/>
            <a:ext cx="5175250" cy="53614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D6B514-2836-8EA6-6995-ECBB018C85BC}"/>
              </a:ext>
            </a:extLst>
          </p:cNvPr>
          <p:cNvSpPr txBox="1"/>
          <p:nvPr/>
        </p:nvSpPr>
        <p:spPr>
          <a:xfrm>
            <a:off x="533400" y="5574307"/>
            <a:ext cx="5124450" cy="646331"/>
          </a:xfrm>
          <a:prstGeom prst="rect">
            <a:avLst/>
          </a:prstGeom>
          <a:noFill/>
        </p:spPr>
        <p:txBody>
          <a:bodyPr wrap="square" rtlCol="0">
            <a:spAutoFit/>
          </a:bodyPr>
          <a:lstStyle/>
          <a:p>
            <a:r>
              <a:rPr lang="en-US" dirty="0">
                <a:solidFill>
                  <a:schemeClr val="bg1"/>
                </a:solidFill>
              </a:rPr>
              <a:t>     Loans higher than 2000000 have higher rejection rate.</a:t>
            </a:r>
            <a:endParaRPr lang="en-IN" dirty="0">
              <a:solidFill>
                <a:schemeClr val="bg1"/>
              </a:solidFill>
            </a:endParaRPr>
          </a:p>
        </p:txBody>
      </p:sp>
    </p:spTree>
    <p:extLst>
      <p:ext uri="{BB962C8B-B14F-4D97-AF65-F5344CB8AC3E}">
        <p14:creationId xmlns:p14="http://schemas.microsoft.com/office/powerpoint/2010/main" val="1831292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A7732C-DF88-B716-79E3-93EA4D70BC1A}"/>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pic>
        <p:nvPicPr>
          <p:cNvPr id="14338" name="Picture 2">
            <a:extLst>
              <a:ext uri="{FF2B5EF4-FFF2-40B4-BE49-F238E27FC236}">
                <a16:creationId xmlns:a16="http://schemas.microsoft.com/office/drawing/2014/main" id="{7148D053-8791-E128-3973-191D7C37A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100" y="0"/>
            <a:ext cx="9105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CDB180-0041-8DC0-654F-5EA5CCBA692A}"/>
              </a:ext>
            </a:extLst>
          </p:cNvPr>
          <p:cNvSpPr txBox="1"/>
          <p:nvPr/>
        </p:nvSpPr>
        <p:spPr>
          <a:xfrm>
            <a:off x="209550" y="381000"/>
            <a:ext cx="2514600" cy="4462760"/>
          </a:xfrm>
          <a:prstGeom prst="rect">
            <a:avLst/>
          </a:prstGeom>
          <a:noFill/>
        </p:spPr>
        <p:txBody>
          <a:bodyPr wrap="square" rtlCol="0">
            <a:spAutoFit/>
          </a:bodyPr>
          <a:lstStyle/>
          <a:p>
            <a:r>
              <a:rPr lang="en-US" sz="2000" dirty="0" err="1">
                <a:solidFill>
                  <a:schemeClr val="bg1"/>
                </a:solidFill>
              </a:rPr>
              <a:t>Biavariate</a:t>
            </a:r>
            <a:r>
              <a:rPr lang="en-US" sz="2000" dirty="0">
                <a:solidFill>
                  <a:schemeClr val="bg1"/>
                </a:solidFill>
              </a:rPr>
              <a:t> analysis:</a:t>
            </a:r>
          </a:p>
          <a:p>
            <a:endParaRPr lang="en-US" sz="1200" dirty="0">
              <a:solidFill>
                <a:schemeClr val="bg1"/>
              </a:solidFill>
            </a:endParaRPr>
          </a:p>
          <a:p>
            <a:r>
              <a:rPr lang="en-US" dirty="0">
                <a:solidFill>
                  <a:schemeClr val="bg1"/>
                </a:solidFill>
              </a:rPr>
              <a:t>   The credit amount of Loan purposes like 'Buying a </a:t>
            </a:r>
            <a:r>
              <a:rPr lang="en-US" dirty="0" err="1">
                <a:solidFill>
                  <a:schemeClr val="bg1"/>
                </a:solidFill>
              </a:rPr>
              <a:t>home','Buying</a:t>
            </a:r>
            <a:r>
              <a:rPr lang="en-US" dirty="0">
                <a:solidFill>
                  <a:schemeClr val="bg1"/>
                </a:solidFill>
              </a:rPr>
              <a:t> a </a:t>
            </a:r>
            <a:r>
              <a:rPr lang="en-US" dirty="0" err="1">
                <a:solidFill>
                  <a:schemeClr val="bg1"/>
                </a:solidFill>
              </a:rPr>
              <a:t>land','Buying</a:t>
            </a:r>
            <a:r>
              <a:rPr lang="en-US" dirty="0">
                <a:solidFill>
                  <a:schemeClr val="bg1"/>
                </a:solidFill>
              </a:rPr>
              <a:t> a new car' </a:t>
            </a:r>
            <a:r>
              <a:rPr lang="en-US" dirty="0" err="1">
                <a:solidFill>
                  <a:schemeClr val="bg1"/>
                </a:solidFill>
              </a:rPr>
              <a:t>and'Building</a:t>
            </a:r>
            <a:r>
              <a:rPr lang="en-US" dirty="0">
                <a:solidFill>
                  <a:schemeClr val="bg1"/>
                </a:solidFill>
              </a:rPr>
              <a:t> a house' is higher. Income type of state servants have a significant amount of credit applied Money for third person or a Hobby is having less credits applied for.</a:t>
            </a:r>
          </a:p>
        </p:txBody>
      </p:sp>
    </p:spTree>
    <p:extLst>
      <p:ext uri="{BB962C8B-B14F-4D97-AF65-F5344CB8AC3E}">
        <p14:creationId xmlns:p14="http://schemas.microsoft.com/office/powerpoint/2010/main" val="4279170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585361" y="489857"/>
            <a:ext cx="7781544" cy="859055"/>
          </a:xfrm>
        </p:spPr>
        <p:txBody>
          <a:bodyPr/>
          <a:lstStyle/>
          <a:p>
            <a:r>
              <a:rPr lang="en-US" dirty="0"/>
              <a:t>Business Understanding</a:t>
            </a:r>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a:xfrm>
            <a:off x="679450" y="1757680"/>
            <a:ext cx="6803136" cy="365760"/>
          </a:xfrm>
        </p:spPr>
        <p:txBody>
          <a:bodyPr>
            <a:noAutofit/>
          </a:bodyPr>
          <a:lstStyle/>
          <a:p>
            <a:pPr marL="342900" indent="-342900" algn="l">
              <a:buFont typeface="Arial" panose="020B0604020202020204" pitchFamily="34" charset="0"/>
              <a:buChar char="•"/>
            </a:pPr>
            <a:r>
              <a:rPr lang="en-US" sz="2200" b="0" i="0" dirty="0">
                <a:solidFill>
                  <a:schemeClr val="bg1"/>
                </a:solidFill>
                <a:effectLst/>
                <a:latin typeface="Manrope"/>
              </a:rPr>
              <a:t>When the company receives a loan application, the company has to decide for loan approval based on the applicant’s profile. Two types of risks are associated with the bank’s decision:</a:t>
            </a:r>
          </a:p>
          <a:p>
            <a:pPr marL="342900" indent="-342900" algn="l">
              <a:buFont typeface="Arial" panose="020B0604020202020204" pitchFamily="34" charset="0"/>
              <a:buChar char="•"/>
            </a:pPr>
            <a:r>
              <a:rPr lang="en-US" sz="2200" b="0" i="0" dirty="0">
                <a:solidFill>
                  <a:schemeClr val="bg1"/>
                </a:solidFill>
                <a:effectLst/>
                <a:latin typeface="Manrope"/>
              </a:rPr>
              <a:t>If the applicant is likely to repay the loan, then not approving the loan results in a loss of business to the company.</a:t>
            </a:r>
          </a:p>
          <a:p>
            <a:pPr marL="342900" indent="-342900" algn="l">
              <a:buFont typeface="Arial" panose="020B0604020202020204" pitchFamily="34" charset="0"/>
              <a:buChar char="•"/>
            </a:pPr>
            <a:r>
              <a:rPr lang="en-US" sz="2200" b="0" i="0" dirty="0">
                <a:solidFill>
                  <a:schemeClr val="bg1"/>
                </a:solidFill>
                <a:effectLst/>
                <a:latin typeface="Manrope"/>
              </a:rPr>
              <a:t>If the applicant is not likely to repay the loan, i.e. he/she is likely to default, then approving the loan may lead to a financial loss for the company.</a:t>
            </a: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84C6-48C2-FA4E-71D5-E64DE75E72DD}"/>
              </a:ext>
            </a:extLst>
          </p:cNvPr>
          <p:cNvSpPr>
            <a:spLocks noGrp="1"/>
          </p:cNvSpPr>
          <p:nvPr>
            <p:ph type="title"/>
          </p:nvPr>
        </p:nvSpPr>
        <p:spPr>
          <a:xfrm>
            <a:off x="444500" y="542925"/>
            <a:ext cx="11214100" cy="369332"/>
          </a:xfrm>
        </p:spPr>
        <p:txBody>
          <a:bodyPr/>
          <a:lstStyle/>
          <a:p>
            <a:r>
              <a:rPr lang="en-US" sz="2000" b="0" dirty="0"/>
              <a:t>Box plotting for Credit amount </a:t>
            </a:r>
            <a:r>
              <a:rPr lang="en-US" sz="2000" b="0" dirty="0" err="1"/>
              <a:t>prev</a:t>
            </a:r>
            <a:r>
              <a:rPr lang="en-US" sz="2000" b="0" dirty="0"/>
              <a:t> vs Housing type</a:t>
            </a:r>
            <a:endParaRPr lang="en-IN" sz="2000" b="0" dirty="0"/>
          </a:p>
        </p:txBody>
      </p:sp>
      <p:sp>
        <p:nvSpPr>
          <p:cNvPr id="3" name="Slide Number Placeholder 2">
            <a:extLst>
              <a:ext uri="{FF2B5EF4-FFF2-40B4-BE49-F238E27FC236}">
                <a16:creationId xmlns:a16="http://schemas.microsoft.com/office/drawing/2014/main" id="{E5C1431A-579F-2FA5-8E7A-8BE1E559838B}"/>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pic>
        <p:nvPicPr>
          <p:cNvPr id="15362" name="Picture 2">
            <a:extLst>
              <a:ext uri="{FF2B5EF4-FFF2-40B4-BE49-F238E27FC236}">
                <a16:creationId xmlns:a16="http://schemas.microsoft.com/office/drawing/2014/main" id="{807246AA-781F-12D8-D019-0301931EC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10690"/>
            <a:ext cx="5461793" cy="5632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2E7AA4-B992-3C9F-C0EA-D733488D9C81}"/>
              </a:ext>
            </a:extLst>
          </p:cNvPr>
          <p:cNvSpPr txBox="1"/>
          <p:nvPr/>
        </p:nvSpPr>
        <p:spPr>
          <a:xfrm>
            <a:off x="768350" y="1765300"/>
            <a:ext cx="4210050" cy="3139321"/>
          </a:xfrm>
          <a:prstGeom prst="rect">
            <a:avLst/>
          </a:prstGeom>
          <a:noFill/>
        </p:spPr>
        <p:txBody>
          <a:bodyPr wrap="square" rtlCol="0">
            <a:spAutoFit/>
          </a:bodyPr>
          <a:lstStyle/>
          <a:p>
            <a:r>
              <a:rPr lang="en-US" dirty="0">
                <a:solidFill>
                  <a:schemeClr val="bg1"/>
                </a:solidFill>
                <a:latin typeface="Helvetica Neue"/>
              </a:rPr>
              <a:t>           </a:t>
            </a:r>
            <a:r>
              <a:rPr lang="en-US" b="0" i="0" dirty="0">
                <a:solidFill>
                  <a:schemeClr val="bg1"/>
                </a:solidFill>
                <a:effectLst/>
                <a:latin typeface="Helvetica Neue"/>
              </a:rPr>
              <a:t>Here for Housing type, office apartment is having higher credit of target 0 and co-op apartment is having higher credit of target 1. So, we can conclude that bank should avoid giving loans to the housing type of co-op apartment as they are having difficulties in payment. Bank can focus mostly on housing type with parents or House\apartment or municipal apartment for successful payments.</a:t>
            </a:r>
            <a:endParaRPr lang="en-IN" dirty="0">
              <a:solidFill>
                <a:schemeClr val="bg1"/>
              </a:solidFill>
            </a:endParaRPr>
          </a:p>
        </p:txBody>
      </p:sp>
    </p:spTree>
    <p:extLst>
      <p:ext uri="{BB962C8B-B14F-4D97-AF65-F5344CB8AC3E}">
        <p14:creationId xmlns:p14="http://schemas.microsoft.com/office/powerpoint/2010/main" val="169520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2FDE-BAE6-BE16-AE7B-77F3CEF71287}"/>
              </a:ext>
            </a:extLst>
          </p:cNvPr>
          <p:cNvSpPr>
            <a:spLocks noGrp="1"/>
          </p:cNvSpPr>
          <p:nvPr>
            <p:ph type="ctrTitle"/>
          </p:nvPr>
        </p:nvSpPr>
        <p:spPr/>
        <p:txBody>
          <a:bodyPr/>
          <a:lstStyle/>
          <a:p>
            <a:r>
              <a:rPr lang="en-US" sz="900" dirty="0"/>
              <a:t>Description:</a:t>
            </a:r>
            <a:br>
              <a:rPr lang="en-US" sz="900" dirty="0"/>
            </a:br>
            <a:r>
              <a:rPr lang="en-US" sz="900" dirty="0"/>
              <a:t>For you final project we are providing you with a dataset of a Customer Experience (CX) Inbound calling team for 23 days. Data includes </a:t>
            </a:r>
            <a:r>
              <a:rPr lang="en-US" sz="900" dirty="0" err="1"/>
              <a:t>Agent_Name</a:t>
            </a:r>
            <a:r>
              <a:rPr lang="en-US" sz="900" dirty="0"/>
              <a:t>, </a:t>
            </a:r>
            <a:r>
              <a:rPr lang="en-US" sz="900" dirty="0" err="1"/>
              <a:t>Agent_ID</a:t>
            </a:r>
            <a:r>
              <a:rPr lang="en-US" sz="900" dirty="0"/>
              <a:t>, </a:t>
            </a:r>
            <a:r>
              <a:rPr lang="en-US" sz="900" dirty="0" err="1"/>
              <a:t>Queue_Time</a:t>
            </a:r>
            <a:r>
              <a:rPr lang="en-US" sz="900" dirty="0"/>
              <a:t> [duration for which customer have to wait before they get connected to an agent], Time [time at which call was made by customer in a day], </a:t>
            </a:r>
            <a:r>
              <a:rPr lang="en-US" sz="900" dirty="0" err="1"/>
              <a:t>Time_Bucket</a:t>
            </a:r>
            <a:r>
              <a:rPr lang="en-US" sz="900" dirty="0"/>
              <a:t> [for easiness we have also provided you with the time bucket], Duration [duration for which a customer and executives are on call, </a:t>
            </a:r>
            <a:r>
              <a:rPr lang="en-US" sz="900" dirty="0" err="1"/>
              <a:t>Call_Seconds</a:t>
            </a:r>
            <a:r>
              <a:rPr lang="en-US" sz="900" dirty="0"/>
              <a:t> [for simplicity we have also converted those time into seconds], call status (Abandon, answered, transferred).</a:t>
            </a:r>
            <a:br>
              <a:rPr lang="en-US" sz="900" dirty="0"/>
            </a:br>
            <a:br>
              <a:rPr lang="en-US" sz="900" dirty="0"/>
            </a:br>
            <a:r>
              <a:rPr lang="en-US" sz="900" dirty="0"/>
              <a:t>A customer experience (CX) team consists of professionals who analyze customer feedback and data, and share insights with the rest of the organization. Typically, these teams fulfil various roles and responsibilities such as: Customer experience programs (CX programs), Digital customer experience, Design and processes, Internal communications, Voice of the customer (</a:t>
            </a:r>
            <a:r>
              <a:rPr lang="en-US" sz="900" dirty="0" err="1"/>
              <a:t>VoC</a:t>
            </a:r>
            <a:r>
              <a:rPr lang="en-US" sz="900" dirty="0"/>
              <a:t>), User experiences, Customer experience management, Journey mapping, Nurturing customer interactions, Customer success, Customer support, Handling customer data, Learning about the customer journey.</a:t>
            </a:r>
            <a:br>
              <a:rPr lang="en-US" sz="900" dirty="0"/>
            </a:br>
            <a:br>
              <a:rPr lang="en-US" sz="900" dirty="0"/>
            </a:br>
            <a:r>
              <a:rPr lang="en-US" sz="900" dirty="0"/>
              <a:t>Let’s look at some of the most impactful AI-empowered customer experience tools you can use today:</a:t>
            </a:r>
            <a:br>
              <a:rPr lang="en-US" sz="900" dirty="0"/>
            </a:br>
            <a:br>
              <a:rPr lang="en-US" sz="900" dirty="0"/>
            </a:br>
            <a:r>
              <a:rPr lang="en-US" sz="900" dirty="0"/>
              <a:t>Interactive Voice Response (IVR), Robotic Process Automation (RPA), Predictive Analytics, Intelligent Routing</a:t>
            </a:r>
            <a:br>
              <a:rPr lang="en-US" sz="900" dirty="0"/>
            </a:br>
            <a:br>
              <a:rPr lang="en-US" sz="900" dirty="0"/>
            </a:br>
            <a:r>
              <a:rPr lang="en-US" sz="900" dirty="0"/>
              <a:t>In a Customer Experience team there is a huge employment opportunities for Customer service representatives A.k.a. call </a:t>
            </a:r>
            <a:r>
              <a:rPr lang="en-US" sz="900" dirty="0" err="1"/>
              <a:t>centre</a:t>
            </a:r>
            <a:r>
              <a:rPr lang="en-US" sz="900" dirty="0"/>
              <a:t> agents, customer service agents. Some of the roles for them include: Email support, Inbound support, Outbound support, social media support.</a:t>
            </a:r>
            <a:br>
              <a:rPr lang="en-US" sz="900" dirty="0"/>
            </a:br>
            <a:br>
              <a:rPr lang="en-US" sz="900" dirty="0"/>
            </a:br>
            <a:r>
              <a:rPr lang="en-US" sz="900" dirty="0"/>
              <a:t>Inbound customer support is defined as the call </a:t>
            </a:r>
            <a:r>
              <a:rPr lang="en-US" sz="900" dirty="0" err="1"/>
              <a:t>centre</a:t>
            </a:r>
            <a:r>
              <a:rPr lang="en-US" sz="900" dirty="0"/>
              <a:t> which is responsible for handling inbound calls of customers. Inbound calls are the incoming voice calls of the existing customers or prospective customers for your business which are attended by customer care representatives. Inbound customer service is the methodology of attracting, engaging, and delighting your customers to turn them into your business' loyal advocates. By solving your customers' problems and helping them achieve success using your product or service, you can delight your customers and turn them into a growth engine for your business.</a:t>
            </a:r>
            <a:br>
              <a:rPr lang="en-US" sz="900" dirty="0"/>
            </a:br>
            <a:r>
              <a:rPr lang="en-US" sz="900" dirty="0"/>
              <a:t>Business Understanding:</a:t>
            </a:r>
            <a:br>
              <a:rPr lang="en-US" sz="900" dirty="0"/>
            </a:br>
            <a:r>
              <a:rPr lang="en-US" sz="900" dirty="0"/>
              <a:t>Advertising is a way of marketing your business in order to increase sales or make your audience aware of your products or services. Until a customer deals with you directly and actually buys your products or services, your advertising may help to form their first impressions of your business. Target audience for businesses could be local, regional, national or international or a mixture. So they use different ways for advertisement. Some of the types of advertisement are: Internet/online directories, Trade and technical press, Radio, Cinema, Outdoor advertising, National papers, magazines and TV. Advertising business is very competitive as a lot of players bid a lot of money in a single segment of business to target the same audience. Here comes the analytical skills of the company to target those audiences from those types of media platforms where they convert them to their customers at a low cost. </a:t>
            </a:r>
            <a:br>
              <a:rPr lang="en-US" sz="900" dirty="0"/>
            </a:br>
            <a:br>
              <a:rPr lang="en-US" sz="900" dirty="0"/>
            </a:br>
            <a:r>
              <a:rPr lang="en-US" sz="900" dirty="0"/>
              <a:t>Case Study Objectives:</a:t>
            </a:r>
            <a:br>
              <a:rPr lang="en-US" sz="900" dirty="0"/>
            </a:br>
            <a:r>
              <a:rPr lang="en-US" sz="900" dirty="0"/>
              <a:t>Attached is the dataset of Inbound calls of a ABC company from the insurance category. Use this data to answer the following:</a:t>
            </a:r>
            <a:br>
              <a:rPr lang="en-US" sz="900" dirty="0"/>
            </a:br>
            <a:r>
              <a:rPr lang="en-US" sz="900" dirty="0"/>
              <a:t>Calculate the average call time duration for all incoming calls received by agents (in each </a:t>
            </a:r>
            <a:r>
              <a:rPr lang="en-US" sz="900" dirty="0" err="1"/>
              <a:t>Time_Bucket</a:t>
            </a:r>
            <a:r>
              <a:rPr lang="en-US" sz="900" dirty="0"/>
              <a:t>).</a:t>
            </a:r>
            <a:br>
              <a:rPr lang="en-US" sz="900" dirty="0"/>
            </a:br>
            <a:r>
              <a:rPr lang="en-US" sz="900" dirty="0"/>
              <a:t>Show the total volume/ number of calls coming in via charts/ graphs [Number of calls v/s Time]. You can select time in a bucket form (i.e. 1-2, 2-3, …..)</a:t>
            </a:r>
            <a:br>
              <a:rPr lang="en-US" sz="900" dirty="0"/>
            </a:br>
            <a:r>
              <a:rPr lang="en-US" sz="900" dirty="0"/>
              <a:t>As you can see current abandon rate is approximately 30%. Propose a manpower plan required during each time bucket [between 9am to 9pm] to reduce the abandon rate to 10%. (i.e. You have to calculate minimum number of agents required in each time bucket so that at least 90 calls should be answered out of 100.) </a:t>
            </a:r>
            <a:br>
              <a:rPr lang="en-US" sz="900" dirty="0"/>
            </a:br>
            <a:r>
              <a:rPr lang="en-US" sz="900" dirty="0"/>
              <a:t>Let’s say customers also call this ABC insurance company in night but didn’t get answer as there are no agents to answer, this creates a bad customer experience for this Insurance company. Suppose every 100 calls that customer made during 9 Am to 9 Pm, customer also made 30 calls in night between interval [9 Pm to 9 Am] and distribution of those 30 calls are as follows:</a:t>
            </a:r>
            <a:br>
              <a:rPr lang="en-US" sz="900" dirty="0"/>
            </a:br>
            <a:br>
              <a:rPr lang="en-US" sz="900" dirty="0"/>
            </a:br>
            <a:br>
              <a:rPr lang="en-US" sz="900" dirty="0"/>
            </a:br>
            <a:br>
              <a:rPr lang="en-US" sz="900" dirty="0"/>
            </a:br>
            <a:r>
              <a:rPr lang="en-US" sz="900" dirty="0"/>
              <a:t>Now propose a manpower plan required during each time bucket in a day. Maximum Abandon rate assumption would be same 10%.</a:t>
            </a:r>
            <a:br>
              <a:rPr lang="en-US" sz="900" dirty="0"/>
            </a:br>
            <a:br>
              <a:rPr lang="en-US" sz="900" dirty="0"/>
            </a:br>
            <a:r>
              <a:rPr lang="en-US" sz="900" dirty="0"/>
              <a:t>Assumption: An agent work for 6 days a week; On an average total unplanned leaves per agent is 4 days a month; An agent total working </a:t>
            </a:r>
            <a:r>
              <a:rPr lang="en-US" sz="900" dirty="0" err="1"/>
              <a:t>hrs</a:t>
            </a:r>
            <a:r>
              <a:rPr lang="en-US" sz="900" dirty="0"/>
              <a:t> is 9 </a:t>
            </a:r>
            <a:r>
              <a:rPr lang="en-US" sz="900" dirty="0" err="1"/>
              <a:t>Hrs</a:t>
            </a:r>
            <a:r>
              <a:rPr lang="en-US" sz="900" dirty="0"/>
              <a:t> out of which 1.5 </a:t>
            </a:r>
            <a:r>
              <a:rPr lang="en-US" sz="900" dirty="0" err="1"/>
              <a:t>Hrs</a:t>
            </a:r>
            <a:r>
              <a:rPr lang="en-US" sz="900" dirty="0"/>
              <a:t> goes into lunch and snacks in the office. On average an agent occupied for 60% of his total actual working </a:t>
            </a:r>
            <a:r>
              <a:rPr lang="en-US" sz="900" dirty="0" err="1"/>
              <a:t>Hrs</a:t>
            </a:r>
            <a:r>
              <a:rPr lang="en-US" sz="900" dirty="0"/>
              <a:t> (</a:t>
            </a:r>
            <a:r>
              <a:rPr lang="en-US" sz="900" dirty="0" err="1"/>
              <a:t>i.e</a:t>
            </a:r>
            <a:r>
              <a:rPr lang="en-US" sz="900" dirty="0"/>
              <a:t> 60% of 7.5 </a:t>
            </a:r>
            <a:r>
              <a:rPr lang="en-US" sz="900" dirty="0" err="1"/>
              <a:t>Hrs</a:t>
            </a:r>
            <a:r>
              <a:rPr lang="en-US" sz="900" dirty="0"/>
              <a:t>) on call with customers/ users. Total days in a month is 30 days.</a:t>
            </a:r>
            <a:br>
              <a:rPr lang="en-US" sz="900" dirty="0"/>
            </a:br>
            <a:br>
              <a:rPr lang="en-US" sz="900" dirty="0"/>
            </a:br>
            <a:r>
              <a:rPr lang="en-US" sz="900" dirty="0"/>
              <a:t>How to do this Project?</a:t>
            </a:r>
            <a:endParaRPr lang="en-IN" sz="900" dirty="0"/>
          </a:p>
        </p:txBody>
      </p:sp>
    </p:spTree>
    <p:extLst>
      <p:ext uri="{BB962C8B-B14F-4D97-AF65-F5344CB8AC3E}">
        <p14:creationId xmlns:p14="http://schemas.microsoft.com/office/powerpoint/2010/main" val="3420469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768350" y="534770"/>
            <a:ext cx="11214100" cy="646331"/>
          </a:xfrm>
        </p:spPr>
        <p:txBody>
          <a:bodyPr/>
          <a:lstStyle/>
          <a:p>
            <a:r>
              <a:rPr lang="en-US" sz="4000" dirty="0">
                <a:latin typeface="Manrope"/>
              </a:rPr>
              <a:t>Approach</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531584" y="1583656"/>
            <a:ext cx="10281559" cy="4950494"/>
          </a:xfrm>
        </p:spPr>
        <p:txBody>
          <a:bodyPr/>
          <a:lstStyle/>
          <a:p>
            <a:r>
              <a:rPr lang="en-US" sz="2200" b="0" i="0" dirty="0">
                <a:effectLst/>
                <a:latin typeface="Manrope"/>
              </a:rPr>
              <a:t>The data given below contains the information about the loan application at the time of applying for the loan. It contains two types of scenarios:</a:t>
            </a:r>
          </a:p>
          <a:p>
            <a:pPr algn="l">
              <a:buFont typeface="Arial" panose="020B0604020202020204" pitchFamily="34" charset="0"/>
              <a:buChar char="•"/>
            </a:pPr>
            <a:r>
              <a:rPr lang="en-US" sz="2200" b="0" i="0" dirty="0">
                <a:effectLst/>
                <a:latin typeface="Manrope"/>
              </a:rPr>
              <a:t>The client with payment difficulties: he/she had late payment more than X days on at least one of the first Y instalments of the loan in our sample</a:t>
            </a:r>
          </a:p>
          <a:p>
            <a:pPr algn="l">
              <a:buFont typeface="Arial" panose="020B0604020202020204" pitchFamily="34" charset="0"/>
              <a:buChar char="•"/>
            </a:pPr>
            <a:r>
              <a:rPr lang="en-US" sz="2200" b="0" i="0" dirty="0">
                <a:effectLst/>
                <a:latin typeface="Manrope"/>
              </a:rPr>
              <a:t>All other cases: All other cases when the payment is paid on time.</a:t>
            </a:r>
            <a:endParaRPr lang="en-US" sz="2200" dirty="0">
              <a:latin typeface="Manrope"/>
            </a:endParaRPr>
          </a:p>
          <a:p>
            <a:pPr algn="l">
              <a:buFont typeface="Wingdings" panose="05000000000000000000" pitchFamily="2" charset="2"/>
              <a:buChar char="q"/>
            </a:pPr>
            <a:r>
              <a:rPr lang="en-US" sz="2200" dirty="0">
                <a:latin typeface="Manrope"/>
              </a:rPr>
              <a:t>  Steps in EDA:</a:t>
            </a:r>
            <a:endParaRPr lang="en-US" sz="2200" b="0" i="0" dirty="0">
              <a:effectLst/>
              <a:latin typeface="Manrope"/>
            </a:endParaRPr>
          </a:p>
          <a:p>
            <a:pPr marL="514350" indent="-514350">
              <a:buFont typeface="+mj-lt"/>
              <a:buAutoNum type="romanLcPeriod"/>
            </a:pPr>
            <a:r>
              <a:rPr lang="en-US" sz="2200" dirty="0">
                <a:latin typeface="Manrope"/>
              </a:rPr>
              <a:t>Understanding data columns and data </a:t>
            </a:r>
          </a:p>
          <a:p>
            <a:pPr marL="514350" indent="-514350">
              <a:buFont typeface="+mj-lt"/>
              <a:buAutoNum type="romanLcPeriod"/>
            </a:pPr>
            <a:r>
              <a:rPr lang="en-US" sz="2200" dirty="0">
                <a:latin typeface="Manrope"/>
              </a:rPr>
              <a:t>Checking for missing data and outliers</a:t>
            </a:r>
          </a:p>
          <a:p>
            <a:pPr marL="514350" indent="-514350">
              <a:buFont typeface="+mj-lt"/>
              <a:buAutoNum type="romanLcPeriod"/>
            </a:pPr>
            <a:r>
              <a:rPr lang="en-US" sz="2200" dirty="0">
                <a:latin typeface="Manrope"/>
              </a:rPr>
              <a:t>Removing outliers</a:t>
            </a:r>
          </a:p>
          <a:p>
            <a:pPr marL="514350" indent="-514350">
              <a:buFont typeface="+mj-lt"/>
              <a:buAutoNum type="romanLcPeriod"/>
            </a:pPr>
            <a:r>
              <a:rPr lang="en-US" sz="2200" dirty="0">
                <a:latin typeface="Manrope"/>
              </a:rPr>
              <a:t>Univariate and Bivariate Analysis </a:t>
            </a:r>
          </a:p>
          <a:p>
            <a:pPr marL="514350" indent="-514350">
              <a:buFont typeface="+mj-lt"/>
              <a:buAutoNum type="romanLcPeriod"/>
            </a:pPr>
            <a:r>
              <a:rPr lang="en-US" sz="2200" dirty="0">
                <a:latin typeface="Manrope"/>
              </a:rPr>
              <a:t>Drawing Data Summary and </a:t>
            </a:r>
            <a:r>
              <a:rPr lang="en-US" sz="2200" dirty="0" err="1">
                <a:latin typeface="Manrope"/>
              </a:rPr>
              <a:t>Visulaization</a:t>
            </a:r>
            <a:endParaRPr lang="en-US" sz="2200" dirty="0">
              <a:latin typeface="Manrope"/>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latin typeface="Manrope"/>
              </a:rPr>
              <a:pPr/>
              <a:t>4</a:t>
            </a:fld>
            <a:endParaRPr lang="en-US" dirty="0">
              <a:latin typeface="Manrope"/>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86645"/>
            <a:ext cx="11214100" cy="646331"/>
          </a:xfrm>
        </p:spPr>
        <p:txBody>
          <a:bodyPr/>
          <a:lstStyle/>
          <a:p>
            <a:r>
              <a:rPr lang="en-US" sz="4000" dirty="0"/>
              <a:t>Tech Stack Used:</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1489075"/>
            <a:ext cx="8873671" cy="3684588"/>
          </a:xfrm>
        </p:spPr>
        <p:txBody>
          <a:bodyPr>
            <a:normAutofit/>
          </a:bodyPr>
          <a:lstStyle/>
          <a:p>
            <a:pPr marL="0" indent="0">
              <a:buNone/>
            </a:pPr>
            <a:r>
              <a:rPr lang="en-US" sz="2200" dirty="0">
                <a:latin typeface="Manrope"/>
              </a:rPr>
              <a:t>As MS Excel can efficiently handle data </a:t>
            </a:r>
            <a:r>
              <a:rPr lang="en-US" sz="2200" dirty="0" err="1">
                <a:latin typeface="Manrope"/>
              </a:rPr>
              <a:t>upto</a:t>
            </a:r>
            <a:r>
              <a:rPr lang="en-US" sz="2200" dirty="0">
                <a:latin typeface="Manrope"/>
              </a:rPr>
              <a:t> 1M rows.</a:t>
            </a:r>
          </a:p>
          <a:p>
            <a:pPr marL="0" indent="0">
              <a:buNone/>
            </a:pPr>
            <a:r>
              <a:rPr lang="en-US" sz="2200" dirty="0">
                <a:latin typeface="Manrope"/>
              </a:rPr>
              <a:t>Python is being used throughout the project.</a:t>
            </a:r>
          </a:p>
          <a:p>
            <a:pPr marL="0" indent="0">
              <a:buNone/>
            </a:pPr>
            <a:r>
              <a:rPr lang="en-US" sz="2200" dirty="0">
                <a:latin typeface="Manrope"/>
              </a:rPr>
              <a:t>Language : </a:t>
            </a:r>
            <a:r>
              <a:rPr lang="en-US" sz="2200" u="sng" dirty="0">
                <a:latin typeface="Manrope"/>
              </a:rPr>
              <a:t>Python</a:t>
            </a:r>
          </a:p>
          <a:p>
            <a:pPr marL="0" indent="0">
              <a:buNone/>
            </a:pPr>
            <a:r>
              <a:rPr lang="en-US" sz="2200" dirty="0">
                <a:latin typeface="Manrope"/>
              </a:rPr>
              <a:t>IDE : </a:t>
            </a:r>
            <a:r>
              <a:rPr lang="en-US" sz="2200" u="sng" dirty="0" err="1">
                <a:latin typeface="Manrope"/>
              </a:rPr>
              <a:t>Jupyter</a:t>
            </a:r>
            <a:r>
              <a:rPr lang="en-US" sz="2200" u="sng" dirty="0">
                <a:latin typeface="Manrope"/>
              </a:rPr>
              <a:t> Notebook</a:t>
            </a:r>
          </a:p>
        </p:txBody>
      </p:sp>
      <p:pic>
        <p:nvPicPr>
          <p:cNvPr id="26" name="Picture 25">
            <a:extLst>
              <a:ext uri="{FF2B5EF4-FFF2-40B4-BE49-F238E27FC236}">
                <a16:creationId xmlns:a16="http://schemas.microsoft.com/office/drawing/2014/main" id="{73F77400-6E64-7668-E014-51B619329B1B}"/>
              </a:ext>
            </a:extLst>
          </p:cNvPr>
          <p:cNvPicPr>
            <a:picLocks noChangeAspect="1"/>
          </p:cNvPicPr>
          <p:nvPr/>
        </p:nvPicPr>
        <p:blipFill>
          <a:blip r:embed="rId2"/>
          <a:stretch>
            <a:fillRect/>
          </a:stretch>
        </p:blipFill>
        <p:spPr>
          <a:xfrm>
            <a:off x="4660333" y="3813629"/>
            <a:ext cx="2401433" cy="2401433"/>
          </a:xfrm>
          <a:prstGeom prst="rect">
            <a:avLst/>
          </a:prstGeom>
        </p:spPr>
      </p:pic>
      <p:pic>
        <p:nvPicPr>
          <p:cNvPr id="28" name="Picture 27">
            <a:extLst>
              <a:ext uri="{FF2B5EF4-FFF2-40B4-BE49-F238E27FC236}">
                <a16:creationId xmlns:a16="http://schemas.microsoft.com/office/drawing/2014/main" id="{11080BA9-55ED-A655-F7DE-0F44382AE6D9}"/>
              </a:ext>
            </a:extLst>
          </p:cNvPr>
          <p:cNvPicPr>
            <a:picLocks noChangeAspect="1"/>
          </p:cNvPicPr>
          <p:nvPr/>
        </p:nvPicPr>
        <p:blipFill>
          <a:blip r:embed="rId3"/>
          <a:stretch>
            <a:fillRect/>
          </a:stretch>
        </p:blipFill>
        <p:spPr>
          <a:xfrm>
            <a:off x="8477215" y="3848327"/>
            <a:ext cx="2405903" cy="2332038"/>
          </a:xfrm>
          <a:prstGeom prst="rect">
            <a:avLst/>
          </a:prstGeom>
        </p:spPr>
      </p:pic>
      <p:pic>
        <p:nvPicPr>
          <p:cNvPr id="30" name="Picture 29">
            <a:extLst>
              <a:ext uri="{FF2B5EF4-FFF2-40B4-BE49-F238E27FC236}">
                <a16:creationId xmlns:a16="http://schemas.microsoft.com/office/drawing/2014/main" id="{9F170416-4AA2-D3C6-DCA4-E33971FA30AC}"/>
              </a:ext>
            </a:extLst>
          </p:cNvPr>
          <p:cNvPicPr>
            <a:picLocks noChangeAspect="1"/>
          </p:cNvPicPr>
          <p:nvPr/>
        </p:nvPicPr>
        <p:blipFill>
          <a:blip r:embed="rId4"/>
          <a:stretch>
            <a:fillRect/>
          </a:stretch>
        </p:blipFill>
        <p:spPr>
          <a:xfrm>
            <a:off x="8844768" y="430326"/>
            <a:ext cx="2038350" cy="2238375"/>
          </a:xfrm>
          <a:prstGeom prst="rect">
            <a:avLst/>
          </a:prstGeom>
        </p:spPr>
      </p:pic>
      <p:pic>
        <p:nvPicPr>
          <p:cNvPr id="32" name="Picture 31">
            <a:extLst>
              <a:ext uri="{FF2B5EF4-FFF2-40B4-BE49-F238E27FC236}">
                <a16:creationId xmlns:a16="http://schemas.microsoft.com/office/drawing/2014/main" id="{A3093B28-8372-6EB5-EEC6-F3FB7F2FCAA0}"/>
              </a:ext>
            </a:extLst>
          </p:cNvPr>
          <p:cNvPicPr>
            <a:picLocks noChangeAspect="1"/>
          </p:cNvPicPr>
          <p:nvPr/>
        </p:nvPicPr>
        <p:blipFill>
          <a:blip r:embed="rId5"/>
          <a:stretch>
            <a:fillRect/>
          </a:stretch>
        </p:blipFill>
        <p:spPr>
          <a:xfrm>
            <a:off x="1174411" y="3861821"/>
            <a:ext cx="1981200" cy="2305050"/>
          </a:xfrm>
          <a:prstGeom prst="rect">
            <a:avLst/>
          </a:prstGeom>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646331"/>
          </a:xfrm>
        </p:spPr>
        <p:txBody>
          <a:bodyPr/>
          <a:lstStyle/>
          <a:p>
            <a:r>
              <a:rPr lang="en-US" sz="4000" dirty="0"/>
              <a:t>Insights and Results:</a:t>
            </a:r>
          </a:p>
        </p:txBody>
      </p:sp>
      <p:sp>
        <p:nvSpPr>
          <p:cNvPr id="2" name="Slide Number Placeholder 1">
            <a:extLst>
              <a:ext uri="{FF2B5EF4-FFF2-40B4-BE49-F238E27FC236}">
                <a16:creationId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34" name="TextBox 33">
            <a:extLst>
              <a:ext uri="{FF2B5EF4-FFF2-40B4-BE49-F238E27FC236}">
                <a16:creationId xmlns:a16="http://schemas.microsoft.com/office/drawing/2014/main" id="{4AD48EFC-08AF-225B-BCA9-7336751FCE29}"/>
              </a:ext>
            </a:extLst>
          </p:cNvPr>
          <p:cNvSpPr txBox="1"/>
          <p:nvPr/>
        </p:nvSpPr>
        <p:spPr>
          <a:xfrm>
            <a:off x="551543" y="1531257"/>
            <a:ext cx="9296400" cy="646331"/>
          </a:xfrm>
          <a:prstGeom prst="rect">
            <a:avLst/>
          </a:prstGeom>
          <a:noFill/>
        </p:spPr>
        <p:txBody>
          <a:bodyPr wrap="square" rtlCol="0">
            <a:spAutoFit/>
          </a:bodyPr>
          <a:lstStyle/>
          <a:p>
            <a:pPr marL="342900" indent="-342900">
              <a:buAutoNum type="arabicParenBoth"/>
            </a:pPr>
            <a:r>
              <a:rPr lang="en-US" b="1" i="0" dirty="0" err="1">
                <a:solidFill>
                  <a:schemeClr val="bg1"/>
                </a:solidFill>
                <a:effectLst/>
                <a:latin typeface="Manrope"/>
              </a:rPr>
              <a:t>Indentify</a:t>
            </a:r>
            <a:r>
              <a:rPr lang="en-US" b="0" i="0" dirty="0">
                <a:solidFill>
                  <a:schemeClr val="bg1"/>
                </a:solidFill>
                <a:effectLst/>
                <a:latin typeface="Manrope"/>
              </a:rPr>
              <a:t> the missing data and use appropriate method to deal with it. (Remove columns/or       replace it with an appropriate value)</a:t>
            </a:r>
            <a:endParaRPr lang="en-IN" dirty="0">
              <a:solidFill>
                <a:schemeClr val="bg1"/>
              </a:solidFill>
            </a:endParaRPr>
          </a:p>
        </p:txBody>
      </p:sp>
      <p:pic>
        <p:nvPicPr>
          <p:cNvPr id="37" name="Picture 36">
            <a:extLst>
              <a:ext uri="{FF2B5EF4-FFF2-40B4-BE49-F238E27FC236}">
                <a16:creationId xmlns:a16="http://schemas.microsoft.com/office/drawing/2014/main" id="{3C1D4462-67FC-DE25-0818-3ED0040A05BB}"/>
              </a:ext>
            </a:extLst>
          </p:cNvPr>
          <p:cNvPicPr>
            <a:picLocks noChangeAspect="1"/>
          </p:cNvPicPr>
          <p:nvPr/>
        </p:nvPicPr>
        <p:blipFill>
          <a:blip r:embed="rId2"/>
          <a:stretch>
            <a:fillRect/>
          </a:stretch>
        </p:blipFill>
        <p:spPr>
          <a:xfrm>
            <a:off x="994229" y="2925919"/>
            <a:ext cx="4714421" cy="1462933"/>
          </a:xfrm>
          <a:prstGeom prst="rect">
            <a:avLst/>
          </a:prstGeom>
        </p:spPr>
      </p:pic>
      <p:sp>
        <p:nvSpPr>
          <p:cNvPr id="42" name="TextBox 41">
            <a:extLst>
              <a:ext uri="{FF2B5EF4-FFF2-40B4-BE49-F238E27FC236}">
                <a16:creationId xmlns:a16="http://schemas.microsoft.com/office/drawing/2014/main" id="{E96A425F-9A06-AA82-D11F-F3C8F354F39F}"/>
              </a:ext>
            </a:extLst>
          </p:cNvPr>
          <p:cNvSpPr txBox="1"/>
          <p:nvPr/>
        </p:nvSpPr>
        <p:spPr>
          <a:xfrm>
            <a:off x="901700" y="2298700"/>
            <a:ext cx="6858000" cy="369332"/>
          </a:xfrm>
          <a:prstGeom prst="rect">
            <a:avLst/>
          </a:prstGeom>
          <a:noFill/>
        </p:spPr>
        <p:txBody>
          <a:bodyPr wrap="square" rtlCol="0">
            <a:spAutoFit/>
          </a:bodyPr>
          <a:lstStyle/>
          <a:p>
            <a:r>
              <a:rPr lang="en-US" dirty="0">
                <a:solidFill>
                  <a:schemeClr val="bg1"/>
                </a:solidFill>
              </a:rPr>
              <a:t>Imported all needed libraries from python and read our csv file.</a:t>
            </a:r>
            <a:endParaRPr lang="en-IN" dirty="0">
              <a:solidFill>
                <a:schemeClr val="bg1"/>
              </a:solidFill>
            </a:endParaRPr>
          </a:p>
        </p:txBody>
      </p:sp>
      <p:pic>
        <p:nvPicPr>
          <p:cNvPr id="43" name="Picture 42">
            <a:extLst>
              <a:ext uri="{FF2B5EF4-FFF2-40B4-BE49-F238E27FC236}">
                <a16:creationId xmlns:a16="http://schemas.microsoft.com/office/drawing/2014/main" id="{E7A1A55F-2EDF-FD6A-5030-6794ADB9B888}"/>
              </a:ext>
            </a:extLst>
          </p:cNvPr>
          <p:cNvPicPr>
            <a:picLocks noChangeAspect="1"/>
          </p:cNvPicPr>
          <p:nvPr/>
        </p:nvPicPr>
        <p:blipFill>
          <a:blip r:embed="rId3"/>
          <a:stretch>
            <a:fillRect/>
          </a:stretch>
        </p:blipFill>
        <p:spPr>
          <a:xfrm>
            <a:off x="994229" y="5208231"/>
            <a:ext cx="7488990" cy="947973"/>
          </a:xfrm>
          <a:prstGeom prst="rect">
            <a:avLst/>
          </a:prstGeom>
        </p:spPr>
      </p:pic>
      <p:sp>
        <p:nvSpPr>
          <p:cNvPr id="44" name="TextBox 43">
            <a:extLst>
              <a:ext uri="{FF2B5EF4-FFF2-40B4-BE49-F238E27FC236}">
                <a16:creationId xmlns:a16="http://schemas.microsoft.com/office/drawing/2014/main" id="{BB4AB118-5044-E508-4DCF-F94E6B60A927}"/>
              </a:ext>
            </a:extLst>
          </p:cNvPr>
          <p:cNvSpPr txBox="1"/>
          <p:nvPr/>
        </p:nvSpPr>
        <p:spPr>
          <a:xfrm>
            <a:off x="994229" y="4646739"/>
            <a:ext cx="5400221" cy="369332"/>
          </a:xfrm>
          <a:prstGeom prst="rect">
            <a:avLst/>
          </a:prstGeom>
          <a:noFill/>
        </p:spPr>
        <p:txBody>
          <a:bodyPr wrap="square" rtlCol="0">
            <a:spAutoFit/>
          </a:bodyPr>
          <a:lstStyle/>
          <a:p>
            <a:r>
              <a:rPr lang="en-US" dirty="0">
                <a:solidFill>
                  <a:schemeClr val="bg1"/>
                </a:solidFill>
              </a:rPr>
              <a:t>Finding how much data is missing in percentage.</a:t>
            </a:r>
            <a:endParaRPr lang="en-IN" dirty="0">
              <a:solidFill>
                <a:schemeClr val="bg1"/>
              </a:solidFill>
            </a:endParaRPr>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0D97-C72F-3E9C-E9A0-AED41BA0AB39}"/>
              </a:ext>
            </a:extLst>
          </p:cNvPr>
          <p:cNvSpPr>
            <a:spLocks noGrp="1"/>
          </p:cNvSpPr>
          <p:nvPr>
            <p:ph type="title"/>
          </p:nvPr>
        </p:nvSpPr>
        <p:spPr/>
        <p:txBody>
          <a:bodyPr/>
          <a:lstStyle/>
          <a:p>
            <a:r>
              <a:rPr lang="en-US" dirty="0"/>
              <a:t>Handling missing data</a:t>
            </a:r>
            <a:endParaRPr lang="en-IN" dirty="0"/>
          </a:p>
        </p:txBody>
      </p:sp>
      <p:sp>
        <p:nvSpPr>
          <p:cNvPr id="3" name="Slide Number Placeholder 2">
            <a:extLst>
              <a:ext uri="{FF2B5EF4-FFF2-40B4-BE49-F238E27FC236}">
                <a16:creationId xmlns:a16="http://schemas.microsoft.com/office/drawing/2014/main" id="{1AD44562-1D47-AD2B-A112-58234E4888DF}"/>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pic>
        <p:nvPicPr>
          <p:cNvPr id="6" name="Picture 5">
            <a:extLst>
              <a:ext uri="{FF2B5EF4-FFF2-40B4-BE49-F238E27FC236}">
                <a16:creationId xmlns:a16="http://schemas.microsoft.com/office/drawing/2014/main" id="{DF4C2A8E-C8F9-3E96-E6D7-67CFA1D6C7FD}"/>
              </a:ext>
            </a:extLst>
          </p:cNvPr>
          <p:cNvPicPr>
            <a:picLocks noChangeAspect="1"/>
          </p:cNvPicPr>
          <p:nvPr/>
        </p:nvPicPr>
        <p:blipFill>
          <a:blip r:embed="rId2"/>
          <a:stretch>
            <a:fillRect/>
          </a:stretch>
        </p:blipFill>
        <p:spPr>
          <a:xfrm>
            <a:off x="521607" y="1439782"/>
            <a:ext cx="7930051" cy="1044609"/>
          </a:xfrm>
          <a:prstGeom prst="rect">
            <a:avLst/>
          </a:prstGeom>
        </p:spPr>
      </p:pic>
      <p:pic>
        <p:nvPicPr>
          <p:cNvPr id="7" name="Picture 6">
            <a:extLst>
              <a:ext uri="{FF2B5EF4-FFF2-40B4-BE49-F238E27FC236}">
                <a16:creationId xmlns:a16="http://schemas.microsoft.com/office/drawing/2014/main" id="{0E262C47-13F5-5DEC-2EEC-BB545BCFACDD}"/>
              </a:ext>
            </a:extLst>
          </p:cNvPr>
          <p:cNvPicPr>
            <a:picLocks noChangeAspect="1"/>
          </p:cNvPicPr>
          <p:nvPr/>
        </p:nvPicPr>
        <p:blipFill>
          <a:blip r:embed="rId3"/>
          <a:stretch>
            <a:fillRect/>
          </a:stretch>
        </p:blipFill>
        <p:spPr>
          <a:xfrm>
            <a:off x="6457950" y="2799139"/>
            <a:ext cx="5575300" cy="3407986"/>
          </a:xfrm>
          <a:prstGeom prst="rect">
            <a:avLst/>
          </a:prstGeom>
        </p:spPr>
      </p:pic>
      <p:sp>
        <p:nvSpPr>
          <p:cNvPr id="8" name="TextBox 7">
            <a:extLst>
              <a:ext uri="{FF2B5EF4-FFF2-40B4-BE49-F238E27FC236}">
                <a16:creationId xmlns:a16="http://schemas.microsoft.com/office/drawing/2014/main" id="{DB54CD3C-797A-FD08-1B51-112D33F6EB9C}"/>
              </a:ext>
            </a:extLst>
          </p:cNvPr>
          <p:cNvSpPr txBox="1"/>
          <p:nvPr/>
        </p:nvSpPr>
        <p:spPr>
          <a:xfrm>
            <a:off x="958850" y="2896282"/>
            <a:ext cx="4660900" cy="1477328"/>
          </a:xfrm>
          <a:prstGeom prst="rect">
            <a:avLst/>
          </a:prstGeom>
          <a:noFill/>
        </p:spPr>
        <p:txBody>
          <a:bodyPr wrap="square" rtlCol="0">
            <a:spAutoFit/>
          </a:bodyPr>
          <a:lstStyle/>
          <a:p>
            <a:r>
              <a:rPr lang="en-US" dirty="0">
                <a:solidFill>
                  <a:schemeClr val="bg1"/>
                </a:solidFill>
              </a:rPr>
              <a:t>Columns having missing data more than 50% is dropped.</a:t>
            </a:r>
          </a:p>
          <a:p>
            <a:endParaRPr lang="en-US" dirty="0">
              <a:solidFill>
                <a:schemeClr val="bg1"/>
              </a:solidFill>
            </a:endParaRPr>
          </a:p>
          <a:p>
            <a:r>
              <a:rPr lang="en-US" dirty="0">
                <a:solidFill>
                  <a:schemeClr val="bg1"/>
                </a:solidFill>
              </a:rPr>
              <a:t>Now our final data frame is of shape (307511, 42).</a:t>
            </a:r>
            <a:endParaRPr lang="en-IN" dirty="0">
              <a:solidFill>
                <a:schemeClr val="bg1"/>
              </a:solidFill>
            </a:endParaRPr>
          </a:p>
        </p:txBody>
      </p:sp>
      <p:pic>
        <p:nvPicPr>
          <p:cNvPr id="9" name="Picture 8">
            <a:extLst>
              <a:ext uri="{FF2B5EF4-FFF2-40B4-BE49-F238E27FC236}">
                <a16:creationId xmlns:a16="http://schemas.microsoft.com/office/drawing/2014/main" id="{8739FE4D-FACD-3794-B7AA-A5C3A5C44C09}"/>
              </a:ext>
            </a:extLst>
          </p:cNvPr>
          <p:cNvPicPr>
            <a:picLocks noChangeAspect="1"/>
          </p:cNvPicPr>
          <p:nvPr/>
        </p:nvPicPr>
        <p:blipFill>
          <a:blip r:embed="rId4"/>
          <a:stretch>
            <a:fillRect/>
          </a:stretch>
        </p:blipFill>
        <p:spPr>
          <a:xfrm>
            <a:off x="521607" y="4927753"/>
            <a:ext cx="5705306" cy="1279372"/>
          </a:xfrm>
          <a:prstGeom prst="rect">
            <a:avLst/>
          </a:prstGeom>
        </p:spPr>
      </p:pic>
    </p:spTree>
    <p:extLst>
      <p:ext uri="{BB962C8B-B14F-4D97-AF65-F5344CB8AC3E}">
        <p14:creationId xmlns:p14="http://schemas.microsoft.com/office/powerpoint/2010/main" val="192359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02CA-7F80-1EE5-A4D8-782387548398}"/>
              </a:ext>
            </a:extLst>
          </p:cNvPr>
          <p:cNvSpPr>
            <a:spLocks noGrp="1"/>
          </p:cNvSpPr>
          <p:nvPr>
            <p:ph type="title"/>
          </p:nvPr>
        </p:nvSpPr>
        <p:spPr>
          <a:xfrm>
            <a:off x="444500" y="360363"/>
            <a:ext cx="11214100" cy="535531"/>
          </a:xfrm>
        </p:spPr>
        <p:txBody>
          <a:bodyPr/>
          <a:lstStyle/>
          <a:p>
            <a:r>
              <a:rPr lang="en-US" dirty="0"/>
              <a:t>(2) Checking outliers for numerical variables</a:t>
            </a:r>
            <a:endParaRPr lang="en-IN" dirty="0"/>
          </a:p>
        </p:txBody>
      </p:sp>
      <p:sp>
        <p:nvSpPr>
          <p:cNvPr id="3" name="Slide Number Placeholder 2">
            <a:extLst>
              <a:ext uri="{FF2B5EF4-FFF2-40B4-BE49-F238E27FC236}">
                <a16:creationId xmlns:a16="http://schemas.microsoft.com/office/drawing/2014/main" id="{C7D24836-C52A-0CE5-F29D-B80015705C5D}"/>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pic>
        <p:nvPicPr>
          <p:cNvPr id="6" name="Picture 5">
            <a:extLst>
              <a:ext uri="{FF2B5EF4-FFF2-40B4-BE49-F238E27FC236}">
                <a16:creationId xmlns:a16="http://schemas.microsoft.com/office/drawing/2014/main" id="{1C04A97F-F167-0F8B-F712-D276F4DEE5B5}"/>
              </a:ext>
            </a:extLst>
          </p:cNvPr>
          <p:cNvPicPr>
            <a:picLocks noChangeAspect="1"/>
          </p:cNvPicPr>
          <p:nvPr/>
        </p:nvPicPr>
        <p:blipFill>
          <a:blip r:embed="rId2"/>
          <a:stretch>
            <a:fillRect/>
          </a:stretch>
        </p:blipFill>
        <p:spPr>
          <a:xfrm>
            <a:off x="5026479" y="1318268"/>
            <a:ext cx="6828730" cy="5179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6A830C4D-E72C-7457-064E-424A192591CC}"/>
              </a:ext>
            </a:extLst>
          </p:cNvPr>
          <p:cNvSpPr txBox="1"/>
          <p:nvPr/>
        </p:nvSpPr>
        <p:spPr>
          <a:xfrm>
            <a:off x="444500" y="1536700"/>
            <a:ext cx="4133850" cy="4185761"/>
          </a:xfrm>
          <a:prstGeom prst="rect">
            <a:avLst/>
          </a:prstGeom>
          <a:noFill/>
        </p:spPr>
        <p:txBody>
          <a:bodyPr wrap="square" rtlCol="0">
            <a:spAutoFit/>
          </a:bodyPr>
          <a:lstStyle/>
          <a:p>
            <a:r>
              <a:rPr lang="en-US" dirty="0">
                <a:solidFill>
                  <a:schemeClr val="bg1"/>
                </a:solidFill>
              </a:rPr>
              <a:t>   Box plot for different columns is used for outlier analysis.</a:t>
            </a:r>
          </a:p>
          <a:p>
            <a:endParaRPr lang="en-IN" sz="1400" dirty="0">
              <a:solidFill>
                <a:schemeClr val="bg1"/>
              </a:solidFill>
            </a:endParaRPr>
          </a:p>
          <a:p>
            <a:r>
              <a:rPr lang="en-US" dirty="0">
                <a:solidFill>
                  <a:schemeClr val="bg1"/>
                </a:solidFill>
                <a:latin typeface="Helvetica Neue"/>
              </a:rPr>
              <a:t>   A</a:t>
            </a:r>
            <a:r>
              <a:rPr lang="en-US" b="0" i="0" dirty="0">
                <a:solidFill>
                  <a:schemeClr val="bg1"/>
                </a:solidFill>
                <a:effectLst/>
                <a:latin typeface="Helvetica Neue"/>
              </a:rPr>
              <a:t>MT_CREDIT,AMT_ANNUITY, DAYS_EMPLOYED, DAYS_REGISTRATION data are skewed towards first quartile.</a:t>
            </a:r>
          </a:p>
          <a:p>
            <a:endParaRPr lang="en-US" dirty="0">
              <a:solidFill>
                <a:schemeClr val="bg1"/>
              </a:solidFill>
              <a:latin typeface="Helvetica Neue"/>
            </a:endParaRPr>
          </a:p>
          <a:p>
            <a:r>
              <a:rPr lang="en-US" b="0" i="0" dirty="0">
                <a:solidFill>
                  <a:schemeClr val="bg1"/>
                </a:solidFill>
                <a:effectLst/>
                <a:latin typeface="Helvetica Neue"/>
              </a:rPr>
              <a:t>   most of the data of </a:t>
            </a:r>
            <a:r>
              <a:rPr lang="en-IN" b="0" i="0" dirty="0">
                <a:solidFill>
                  <a:schemeClr val="bg1"/>
                </a:solidFill>
                <a:effectLst/>
                <a:latin typeface="Helvetica Neue"/>
              </a:rPr>
              <a:t>CNT_CHILDREN</a:t>
            </a:r>
            <a:r>
              <a:rPr lang="en-US" b="0" i="0" dirty="0">
                <a:solidFill>
                  <a:schemeClr val="bg1"/>
                </a:solidFill>
                <a:effectLst/>
                <a:latin typeface="Helvetica Neue"/>
              </a:rPr>
              <a:t> are present in the first quartile.</a:t>
            </a:r>
          </a:p>
          <a:p>
            <a:endParaRPr lang="en-US" dirty="0">
              <a:solidFill>
                <a:schemeClr val="bg1"/>
              </a:solidFill>
              <a:latin typeface="Helvetica Neue"/>
            </a:endParaRPr>
          </a:p>
          <a:p>
            <a:r>
              <a:rPr lang="en-US" dirty="0">
                <a:solidFill>
                  <a:schemeClr val="bg1"/>
                </a:solidFill>
                <a:latin typeface="Helvetica Neue"/>
              </a:rPr>
              <a:t>   </a:t>
            </a:r>
            <a:r>
              <a:rPr lang="en-US" b="0" i="0" dirty="0">
                <a:solidFill>
                  <a:schemeClr val="bg1"/>
                </a:solidFill>
                <a:effectLst/>
                <a:latin typeface="Helvetica Neue"/>
              </a:rPr>
              <a:t>single high value data point as outlier present in AMT_INCOME_TOTAL and Removal this point will drastically impact the box plot for further analysis.</a:t>
            </a:r>
            <a:endParaRPr lang="en-US" dirty="0">
              <a:solidFill>
                <a:schemeClr val="bg1"/>
              </a:solidFill>
            </a:endParaRPr>
          </a:p>
        </p:txBody>
      </p:sp>
    </p:spTree>
    <p:extLst>
      <p:ext uri="{BB962C8B-B14F-4D97-AF65-F5344CB8AC3E}">
        <p14:creationId xmlns:p14="http://schemas.microsoft.com/office/powerpoint/2010/main" val="83913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A42386-6052-8C7A-FCEA-1DFAD451C099}"/>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5" name="Title 1">
            <a:extLst>
              <a:ext uri="{FF2B5EF4-FFF2-40B4-BE49-F238E27FC236}">
                <a16:creationId xmlns:a16="http://schemas.microsoft.com/office/drawing/2014/main" id="{7389943C-6248-22D4-DE26-602CD7236A72}"/>
              </a:ext>
            </a:extLst>
          </p:cNvPr>
          <p:cNvSpPr txBox="1">
            <a:spLocks/>
          </p:cNvSpPr>
          <p:nvPr/>
        </p:nvSpPr>
        <p:spPr>
          <a:xfrm>
            <a:off x="406400" y="409905"/>
            <a:ext cx="11214100" cy="14219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dirty="0">
                <a:latin typeface="Manrope"/>
              </a:rPr>
              <a:t>(3) Explain the results of univariate, segmented univariate, bivariate analysis, etc. in business terms.</a:t>
            </a:r>
            <a:br>
              <a:rPr lang="en-US" dirty="0">
                <a:latin typeface="Manrope"/>
              </a:rPr>
            </a:br>
            <a:endParaRPr lang="en-IN" dirty="0"/>
          </a:p>
        </p:txBody>
      </p:sp>
      <p:sp>
        <p:nvSpPr>
          <p:cNvPr id="6" name="TextBox 5">
            <a:extLst>
              <a:ext uri="{FF2B5EF4-FFF2-40B4-BE49-F238E27FC236}">
                <a16:creationId xmlns:a16="http://schemas.microsoft.com/office/drawing/2014/main" id="{5D96E4E8-04A7-08A8-627E-A956B6E4715D}"/>
              </a:ext>
            </a:extLst>
          </p:cNvPr>
          <p:cNvSpPr txBox="1"/>
          <p:nvPr/>
        </p:nvSpPr>
        <p:spPr>
          <a:xfrm>
            <a:off x="546100" y="1952483"/>
            <a:ext cx="10128250" cy="2862322"/>
          </a:xfrm>
          <a:prstGeom prst="rect">
            <a:avLst/>
          </a:prstGeom>
          <a:noFill/>
        </p:spPr>
        <p:txBody>
          <a:bodyPr wrap="square" rtlCol="0">
            <a:spAutoFit/>
          </a:bodyPr>
          <a:lstStyle/>
          <a:p>
            <a:r>
              <a:rPr lang="en-US" dirty="0">
                <a:solidFill>
                  <a:schemeClr val="bg1"/>
                </a:solidFill>
              </a:rPr>
              <a:t>	Dividing the dataset into two dataset of  target=1(client with payment difficulties) and target=0(all other).</a:t>
            </a:r>
          </a:p>
          <a:p>
            <a:endParaRPr lang="en-US" dirty="0">
              <a:solidFill>
                <a:schemeClr val="bg1"/>
              </a:solidFill>
            </a:endParaRPr>
          </a:p>
          <a:p>
            <a:r>
              <a:rPr lang="en-US" dirty="0">
                <a:solidFill>
                  <a:schemeClr val="bg1"/>
                </a:solidFill>
              </a:rPr>
              <a:t>Count of target0_df: 282682</a:t>
            </a:r>
          </a:p>
          <a:p>
            <a:r>
              <a:rPr lang="en-US" dirty="0">
                <a:solidFill>
                  <a:schemeClr val="bg1"/>
                </a:solidFill>
              </a:rPr>
              <a:t>Count of target1_df: 24825</a:t>
            </a:r>
          </a:p>
          <a:p>
            <a:endParaRPr lang="en-US" dirty="0">
              <a:solidFill>
                <a:schemeClr val="bg1"/>
              </a:solidFill>
            </a:endParaRPr>
          </a:p>
          <a:p>
            <a:r>
              <a:rPr lang="en-US" dirty="0">
                <a:solidFill>
                  <a:schemeClr val="bg1"/>
                </a:solidFill>
              </a:rPr>
              <a:t>     Percentage of people who paid their loan are:  91.93 % .</a:t>
            </a:r>
          </a:p>
          <a:p>
            <a:r>
              <a:rPr lang="en-US" dirty="0">
                <a:solidFill>
                  <a:schemeClr val="bg1"/>
                </a:solidFill>
              </a:rPr>
              <a:t>     Percentage of people who did not paid their loan are:  8.07 %.</a:t>
            </a:r>
          </a:p>
          <a:p>
            <a:endParaRPr lang="en-US" dirty="0">
              <a:solidFill>
                <a:schemeClr val="bg1"/>
              </a:solidFill>
            </a:endParaRPr>
          </a:p>
          <a:p>
            <a:r>
              <a:rPr lang="en-US" b="0" i="0" dirty="0">
                <a:solidFill>
                  <a:schemeClr val="bg1"/>
                </a:solidFill>
                <a:effectLst/>
                <a:latin typeface="Helvetica Neue"/>
              </a:rPr>
              <a:t>	The Imbalance ratio is 11.48.</a:t>
            </a:r>
            <a:endParaRPr lang="en-IN" dirty="0">
              <a:solidFill>
                <a:schemeClr val="bg1"/>
              </a:solidFill>
            </a:endParaRPr>
          </a:p>
        </p:txBody>
      </p:sp>
    </p:spTree>
    <p:extLst>
      <p:ext uri="{BB962C8B-B14F-4D97-AF65-F5344CB8AC3E}">
        <p14:creationId xmlns:p14="http://schemas.microsoft.com/office/powerpoint/2010/main" val="4018125390"/>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365</TotalTime>
  <Words>2424</Words>
  <Application>Microsoft Office PowerPoint</Application>
  <PresentationFormat>Widescreen</PresentationFormat>
  <Paragraphs>127</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Helvetica Neue</vt:lpstr>
      <vt:lpstr>Manrope</vt:lpstr>
      <vt:lpstr>Trade Gothic LT Pro</vt:lpstr>
      <vt:lpstr>Trebuchet MS</vt:lpstr>
      <vt:lpstr>Wingdings</vt:lpstr>
      <vt:lpstr>Office Theme</vt:lpstr>
      <vt:lpstr>BANK LOAN CASE STUDY</vt:lpstr>
      <vt:lpstr>Description</vt:lpstr>
      <vt:lpstr>Business Understanding</vt:lpstr>
      <vt:lpstr>Approach</vt:lpstr>
      <vt:lpstr>Tech Stack Used:</vt:lpstr>
      <vt:lpstr>Insights and Results:</vt:lpstr>
      <vt:lpstr>Handling missing data</vt:lpstr>
      <vt:lpstr>(2) Checking outliers for numerical variables</vt:lpstr>
      <vt:lpstr>PowerPoint Presentation</vt:lpstr>
      <vt:lpstr>PowerPoint Presentation</vt:lpstr>
      <vt:lpstr>PowerPoint Presentation</vt:lpstr>
      <vt:lpstr>PowerPoint Presentation</vt:lpstr>
      <vt:lpstr>PowerPoint Presentation</vt:lpstr>
      <vt:lpstr>PowerPoint Presentation</vt:lpstr>
      <vt:lpstr>Univariate analysis of continuous variables</vt:lpstr>
      <vt:lpstr>PowerPoint Presentation</vt:lpstr>
      <vt:lpstr>Bivariate analysis for numerical variables (0)</vt:lpstr>
      <vt:lpstr>PowerPoint Presentation</vt:lpstr>
      <vt:lpstr>Bivariate analysis for numerical variables (1)</vt:lpstr>
      <vt:lpstr>PowerPoint Presentation</vt:lpstr>
      <vt:lpstr>PowerPoint Presentation</vt:lpstr>
      <vt:lpstr>Top 10 correlated variables: target 0 </vt:lpstr>
      <vt:lpstr>PowerPoint Presentation</vt:lpstr>
      <vt:lpstr>Top 10 correlated variables: target 1</vt:lpstr>
      <vt:lpstr>Analyzing Previous Application data with current data</vt:lpstr>
      <vt:lpstr>PowerPoint Presentation</vt:lpstr>
      <vt:lpstr>PowerPoint Presentation</vt:lpstr>
      <vt:lpstr>PowerPoint Presentation</vt:lpstr>
      <vt:lpstr>PowerPoint Presentation</vt:lpstr>
      <vt:lpstr>Box plotting for Credit amount prev vs Housing type</vt:lpstr>
      <vt:lpstr>Thank You….</vt:lpstr>
      <vt:lpstr>Description: For you final project we are providing you with a dataset of a Customer Experience (CX) Inbound calling team for 23 days. Data includes Agent_Name, Agent_ID, Queue_Time [duration for which customer have to wait before they get connected to an agent], Time [time at which call was made by customer in a day], Time_Bucket [for easiness we have also provided you with the time bucket], Duration [duration for which a customer and executives are on call, Call_Seconds [for simplicity we have also converted those time into seconds], call status (Abandon, answered, transferred).  A customer experience (CX) team consists of professionals who analyze customer feedback and data, and share insights with the rest of the organization. Typically, these teams fulfil various roles and responsibilities such as: Customer experience programs (CX programs), Digital customer experience, Design and processes, Internal communications, Voice of the customer (VoC), User experiences, Customer experience management, Journey mapping, Nurturing customer interactions, Customer success, Customer support, Handling customer data, Learning about the customer journey.  Let’s look at some of the most impactful AI-empowered customer experience tools you can use today:  Interactive Voice Response (IVR), Robotic Process Automation (RPA), Predictive Analytics, Intelligent Routing  In a Customer Experience team there is a huge employment opportunities for Customer service representatives A.k.a. call centre agents, customer service agents. Some of the roles for them include: Email support, Inbound support, Outbound support, social media support.  Inbound customer support is defined as the call centre which is responsible for handling inbound calls of customers. Inbound calls are the incoming voice calls of the existing customers or prospective customers for your business which are attended by customer care representatives. Inbound customer service is the methodology of attracting, engaging, and delighting your customers to turn them into your business' loyal advocates. By solving your customers' problems and helping them achieve success using your product or service, you can delight your customers and turn them into a growth engine for your business. Business Understanding: Advertising is a way of marketing your business in order to increase sales or make your audience aware of your products or services. Until a customer deals with you directly and actually buys your products or services, your advertising may help to form their first impressions of your business. Target audience for businesses could be local, regional, national or international or a mixture. So they use different ways for advertisement. Some of the types of advertisement are: Internet/online directories, Trade and technical press, Radio, Cinema, Outdoor advertising, National papers, magazines and TV. Advertising business is very competitive as a lot of players bid a lot of money in a single segment of business to target the same audience. Here comes the analytical skills of the company to target those audiences from those types of media platforms where they convert them to their customers at a low cost.   Case Study Objectives: Attached is the dataset of Inbound calls of a ABC company from the insurance category. Use this data to answer the following: Calculate the average call time duration for all incoming calls received by agents (in each Time_Bucket). Show the total volume/ number of calls coming in via charts/ graphs [Number of calls v/s Time]. You can select time in a bucket form (i.e. 1-2, 2-3, …..) As you can see current abandon rate is approximately 30%. Propose a manpower plan required during each time bucket [between 9am to 9pm] to reduce the abandon rate to 10%. (i.e. You have to calculate minimum number of agents required in each time bucket so that at least 90 calls should be answered out of 100.)  Let’s say customers also call this ABC insurance company in night but didn’t get answer as there are no agents to answer, this creates a bad customer experience for this Insurance company. Suppose every 100 calls that customer made during 9 Am to 9 Pm, customer also made 30 calls in night between interval [9 Pm to 9 Am] and distribution of those 30 calls are as follows:    Now propose a manpower plan required during each time bucket in a day. Maximum Abandon rate assumption would be same 10%.  Assumption: An agent work for 6 days a week; On an average total unplanned leaves per agent is 4 days a month; An agent total working hrs is 9 Hrs out of which 1.5 Hrs goes into lunch and snacks in the office. On average an agent occupied for 60% of his total actual working Hrs (i.e 60% of 7.5 Hrs) on call with customers/ users. Total days in a month is 30 days.  How to do this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Vsp1133@outlook.com</dc:creator>
  <cp:lastModifiedBy>Vsp1133@outlook.com</cp:lastModifiedBy>
  <cp:revision>6</cp:revision>
  <dcterms:created xsi:type="dcterms:W3CDTF">2023-04-24T11:44:15Z</dcterms:created>
  <dcterms:modified xsi:type="dcterms:W3CDTF">2023-05-19T14:52:11Z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